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74" r:id="rId5"/>
    <p:sldId id="285" r:id="rId6"/>
    <p:sldId id="284" r:id="rId7"/>
    <p:sldId id="291" r:id="rId8"/>
    <p:sldId id="268" r:id="rId9"/>
    <p:sldId id="263" r:id="rId10"/>
    <p:sldId id="290" r:id="rId11"/>
    <p:sldId id="292" r:id="rId12"/>
    <p:sldId id="299" r:id="rId13"/>
    <p:sldId id="27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 鹤" initials="刘" lastIdx="1" clrIdx="0">
    <p:extLst>
      <p:ext uri="{19B8F6BF-5375-455C-9EA6-DF929625EA0E}">
        <p15:presenceInfo xmlns:p15="http://schemas.microsoft.com/office/powerpoint/2012/main" userId="5d73fa6fbc5923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80A8"/>
    <a:srgbClr val="06526C"/>
    <a:srgbClr val="FFC000"/>
    <a:srgbClr val="0042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54" y="48"/>
      </p:cViewPr>
      <p:guideLst>
        <p:guide orient="horz" pos="223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678F76-B18F-47F1-9850-CAE2B529F38E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974E5A-8403-49BD-B1A8-4DD8B71E89B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t>4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74E5A-8403-49BD-B1A8-4DD8B71E89B5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pp_hel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562529" y="2240280"/>
            <a:ext cx="4234775" cy="227685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l="46122" t="47364"/>
          <a:stretch>
            <a:fillRect/>
          </a:stretch>
        </p:blipFill>
        <p:spPr>
          <a:xfrm>
            <a:off x="0" y="0"/>
            <a:ext cx="4657718" cy="4912925"/>
          </a:xfrm>
          <a:prstGeom prst="rect">
            <a:avLst/>
          </a:prstGeom>
        </p:spPr>
      </p:pic>
      <p:sp>
        <p:nvSpPr>
          <p:cNvPr id="8" name="文本框 7"/>
          <p:cNvSpPr txBox="1"/>
          <p:nvPr userDrawn="1"/>
        </p:nvSpPr>
        <p:spPr>
          <a:xfrm>
            <a:off x="335279" y="248224"/>
            <a:ext cx="39661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请插入您的标题内容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l="46122" t="47364"/>
          <a:stretch>
            <a:fillRect/>
          </a:stretch>
        </p:blipFill>
        <p:spPr>
          <a:xfrm>
            <a:off x="0" y="0"/>
            <a:ext cx="4657718" cy="4912925"/>
          </a:xfrm>
          <a:prstGeom prst="rect">
            <a:avLst/>
          </a:prstGeom>
        </p:spPr>
      </p:pic>
      <p:sp>
        <p:nvSpPr>
          <p:cNvPr id="8" name="文本框 7"/>
          <p:cNvSpPr txBox="1"/>
          <p:nvPr userDrawn="1"/>
        </p:nvSpPr>
        <p:spPr>
          <a:xfrm>
            <a:off x="335279" y="248224"/>
            <a:ext cx="39661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请插入您的标题内容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l="46122" t="47364"/>
          <a:stretch>
            <a:fillRect/>
          </a:stretch>
        </p:blipFill>
        <p:spPr>
          <a:xfrm>
            <a:off x="0" y="0"/>
            <a:ext cx="4657718" cy="4912925"/>
          </a:xfrm>
          <a:prstGeom prst="rect">
            <a:avLst/>
          </a:prstGeom>
        </p:spPr>
      </p:pic>
      <p:sp>
        <p:nvSpPr>
          <p:cNvPr id="8" name="文本框 7"/>
          <p:cNvSpPr txBox="1"/>
          <p:nvPr userDrawn="1"/>
        </p:nvSpPr>
        <p:spPr>
          <a:xfrm>
            <a:off x="335279" y="248224"/>
            <a:ext cx="39661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请插入您的标题内容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l="46122" t="47364"/>
          <a:stretch>
            <a:fillRect/>
          </a:stretch>
        </p:blipFill>
        <p:spPr>
          <a:xfrm>
            <a:off x="0" y="0"/>
            <a:ext cx="4657718" cy="4912925"/>
          </a:xfrm>
          <a:prstGeom prst="rect">
            <a:avLst/>
          </a:prstGeom>
        </p:spPr>
      </p:pic>
      <p:sp>
        <p:nvSpPr>
          <p:cNvPr id="8" name="文本框 7"/>
          <p:cNvSpPr txBox="1"/>
          <p:nvPr userDrawn="1"/>
        </p:nvSpPr>
        <p:spPr>
          <a:xfrm>
            <a:off x="335279" y="248224"/>
            <a:ext cx="39661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请插入您的标题内容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D39CC-2D3A-4AF4-872D-DA16DB08870D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04860-9E35-402F-8166-56AEBB42C06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jpe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80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00" t="47778" r="25625" b="9334"/>
          <a:stretch>
            <a:fillRect/>
          </a:stretch>
        </p:blipFill>
        <p:spPr>
          <a:xfrm>
            <a:off x="2851150" y="3616839"/>
            <a:ext cx="5836920" cy="294132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874923" y="2669163"/>
            <a:ext cx="387731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1705E</a:t>
            </a:r>
            <a:r>
              <a:rPr lang="zh-CN" altLang="en-US" sz="40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项目答辩</a:t>
            </a:r>
          </a:p>
        </p:txBody>
      </p:sp>
      <p:pic>
        <p:nvPicPr>
          <p:cNvPr id="16" name="PA_beijingyinyue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989983" y="1174011"/>
            <a:ext cx="644960" cy="64529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427" y="231931"/>
            <a:ext cx="6913463" cy="68585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45655" y="3771900"/>
            <a:ext cx="3650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大数据学院大数据系   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1705E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45655" y="4349115"/>
            <a:ext cx="35439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导师：王亚迪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6" presetClass="emph" presetSubtype="0" repeatCount="200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2" grpId="0"/>
      <p:bldP spid="1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504" y="-769808"/>
            <a:ext cx="8644877" cy="9333785"/>
          </a:xfrm>
          <a:prstGeom prst="rect">
            <a:avLst/>
          </a:prstGeom>
        </p:spPr>
      </p:pic>
      <p:sp>
        <p:nvSpPr>
          <p:cNvPr id="4" name="标题 9"/>
          <p:cNvSpPr>
            <a:spLocks noGrp="1"/>
          </p:cNvSpPr>
          <p:nvPr>
            <p:ph type="title"/>
          </p:nvPr>
        </p:nvSpPr>
        <p:spPr>
          <a:xfrm>
            <a:off x="3842183" y="2744048"/>
            <a:ext cx="5865156" cy="755650"/>
          </a:xfrm>
        </p:spPr>
        <p:txBody>
          <a:bodyPr wrap="square">
            <a:spAutoFit/>
          </a:bodyPr>
          <a:lstStyle/>
          <a:p>
            <a:pPr algn="dist"/>
            <a:r>
              <a:rPr lang="zh-CN" altLang="en-US" sz="4800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实时计算</a:t>
            </a:r>
          </a:p>
        </p:txBody>
      </p:sp>
      <p:sp>
        <p:nvSpPr>
          <p:cNvPr id="7" name="标题 9"/>
          <p:cNvSpPr txBox="1"/>
          <p:nvPr/>
        </p:nvSpPr>
        <p:spPr>
          <a:xfrm>
            <a:off x="1411039" y="2657899"/>
            <a:ext cx="2002471" cy="168507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b="1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04</a:t>
            </a:r>
            <a:endParaRPr lang="zh-CN" altLang="en-US" sz="11500" b="1" kern="1400" dirty="0">
              <a:solidFill>
                <a:schemeClr val="bg1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72481" y="3568838"/>
            <a:ext cx="5442516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000" dirty="0"/>
              <a:t>对用户数据，结合</a:t>
            </a:r>
            <a:r>
              <a:rPr lang="en-US" altLang="zh-CN" sz="2000" dirty="0" err="1"/>
              <a:t>redis</a:t>
            </a:r>
            <a:r>
              <a:rPr lang="zh-CN" altLang="en-US" sz="2000" dirty="0"/>
              <a:t>内存数据库进行计算。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0" y="7014765"/>
            <a:ext cx="1960793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PPT</a:t>
            </a: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定制</a:t>
            </a: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: </a:t>
            </a: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静水流深工作室</a:t>
            </a:r>
            <a:endParaRPr lang="en-US" altLang="zh-CN" sz="1200" dirty="0"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QQ:    276060523</a:t>
            </a:r>
          </a:p>
          <a:p>
            <a:pPr>
              <a:lnSpc>
                <a:spcPct val="120000"/>
              </a:lnSpc>
            </a:pP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电话</a:t>
            </a: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:  18928897164</a:t>
            </a:r>
          </a:p>
          <a:p>
            <a:pPr>
              <a:lnSpc>
                <a:spcPct val="120000"/>
              </a:lnSpc>
            </a:pP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微信</a:t>
            </a: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:  </a:t>
            </a:r>
            <a:r>
              <a:rPr lang="en-US" altLang="zh-CN" sz="1200" dirty="0" err="1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whishile</a:t>
            </a:r>
            <a:endParaRPr lang="zh-CN" altLang="en-US" sz="1200" dirty="0"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300038" y="1178168"/>
            <a:ext cx="5333850" cy="777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spcBef>
                <a:spcPts val="1000"/>
              </a:spcBef>
            </a:pPr>
            <a:r>
              <a:rPr lang="zh-CN" altLang="en-US" sz="4000" b="1" dirty="0">
                <a:solidFill>
                  <a:srgbClr val="FFC000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实时数据</a:t>
            </a:r>
            <a:endParaRPr lang="en-US" altLang="zh-CN" sz="4000" b="1" dirty="0">
              <a:solidFill>
                <a:srgbClr val="FFC000"/>
              </a:solidFill>
              <a:latin typeface="方正大黑简体" panose="03000509000000000000" pitchFamily="65" charset="-122"/>
              <a:ea typeface="方正大黑简体" panose="03000509000000000000" pitchFamily="65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4914" y="2137514"/>
            <a:ext cx="2820634" cy="3372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dirty="0">
                <a:solidFill>
                  <a:prstClr val="white"/>
                </a:solidFill>
                <a:latin typeface="Poppins Light" charset="0"/>
                <a:ea typeface="Poppins Light" charset="0"/>
                <a:cs typeface="Poppins Light" charset="0"/>
              </a:rPr>
              <a:t>因为</a:t>
            </a:r>
            <a:r>
              <a:rPr lang="en-US" altLang="zh-CN" dirty="0" err="1">
                <a:solidFill>
                  <a:prstClr val="white"/>
                </a:solidFill>
                <a:latin typeface="Poppins Light" charset="0"/>
                <a:ea typeface="Poppins Light" charset="0"/>
                <a:cs typeface="Poppins Light" charset="0"/>
              </a:rPr>
              <a:t>sparkstreaming</a:t>
            </a:r>
            <a:r>
              <a:rPr lang="zh-CN" altLang="en-US" dirty="0">
                <a:solidFill>
                  <a:prstClr val="white"/>
                </a:solidFill>
                <a:latin typeface="Poppins Light" charset="0"/>
                <a:ea typeface="Poppins Light" charset="0"/>
                <a:cs typeface="Poppins Light" charset="0"/>
              </a:rPr>
              <a:t>得数据都是流数据，所以就导致我们不能直接得到每个用户所有的数据，也就不能直接对用户数据聚合，所以使用</a:t>
            </a:r>
            <a:r>
              <a:rPr lang="en-US" altLang="zh-CN" dirty="0" err="1">
                <a:solidFill>
                  <a:prstClr val="white"/>
                </a:solidFill>
                <a:latin typeface="Poppins Light" charset="0"/>
                <a:ea typeface="Poppins Light" charset="0"/>
                <a:cs typeface="Poppins Light" charset="0"/>
              </a:rPr>
              <a:t>redis</a:t>
            </a:r>
            <a:r>
              <a:rPr lang="zh-CN" altLang="en-US" dirty="0">
                <a:solidFill>
                  <a:prstClr val="white"/>
                </a:solidFill>
                <a:latin typeface="Poppins Light" charset="0"/>
                <a:ea typeface="Poppins Light" charset="0"/>
                <a:cs typeface="Poppins Light" charset="0"/>
              </a:rPr>
              <a:t>数据库对每个用户得每个商品得订单金额做一个聚合。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6791700" y="1759262"/>
            <a:ext cx="5333850" cy="914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spcBef>
                <a:spcPts val="1000"/>
              </a:spcBef>
            </a:pPr>
            <a:r>
              <a:rPr lang="zh-CN" altLang="en-US" sz="4800" b="1" dirty="0">
                <a:solidFill>
                  <a:schemeClr val="bg1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如何聚合</a:t>
            </a:r>
            <a:endParaRPr lang="en-US" altLang="zh-CN" sz="4800" b="1" dirty="0">
              <a:solidFill>
                <a:schemeClr val="bg1"/>
              </a:solidFill>
              <a:latin typeface="方正大黑简体" panose="03000509000000000000" pitchFamily="65" charset="-122"/>
              <a:ea typeface="方正大黑简体" panose="03000509000000000000" pitchFamily="65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791700" y="2790842"/>
            <a:ext cx="5179774" cy="1253825"/>
            <a:chOff x="6791700" y="2879742"/>
            <a:chExt cx="5179774" cy="1253825"/>
          </a:xfrm>
        </p:grpSpPr>
        <p:sp>
          <p:nvSpPr>
            <p:cNvPr id="10" name="文本框 9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  <p:cNvSpPr txBox="1"/>
            <p:nvPr/>
          </p:nvSpPr>
          <p:spPr>
            <a:xfrm>
              <a:off x="6791700" y="2959277"/>
              <a:ext cx="720448" cy="875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altLang="zh-CN" sz="4800" dirty="0">
                  <a:solidFill>
                    <a:schemeClr val="bg1"/>
                  </a:solidFill>
                  <a:latin typeface="AXIS Std M" panose="020B0600000000000000" pitchFamily="34" charset="-128"/>
                  <a:ea typeface="AXIS Std M" panose="020B0600000000000000" pitchFamily="34" charset="-128"/>
                </a:rPr>
                <a:t>1</a:t>
              </a: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455876" y="2879742"/>
              <a:ext cx="4515598" cy="1253825"/>
              <a:chOff x="1331170" y="4601025"/>
              <a:chExt cx="4515598" cy="1253825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1331170" y="4601025"/>
                <a:ext cx="1786597" cy="5656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20000"/>
                  </a:lnSpc>
                  <a:spcBef>
                    <a:spcPts val="1000"/>
                  </a:spcBef>
                </a:pPr>
                <a:r>
                  <a:rPr lang="zh-CN" altLang="en-US" sz="2800" dirty="0">
                    <a:solidFill>
                      <a:schemeClr val="bg1"/>
                    </a:solidFill>
                    <a:latin typeface="方正大黑简体" panose="03000509000000000000" pitchFamily="65" charset="-122"/>
                    <a:ea typeface="方正大黑简体" panose="03000509000000000000" pitchFamily="65" charset="-122"/>
                  </a:rPr>
                  <a:t>设计数据</a:t>
                </a:r>
                <a:r>
                  <a:rPr lang="en-US" altLang="zh-CN" sz="1600" b="1" dirty="0">
                    <a:solidFill>
                      <a:schemeClr val="bg1"/>
                    </a:solidFill>
                    <a:latin typeface="AXIS Std M" panose="020B0600000000000000" pitchFamily="34" charset="-128"/>
                    <a:ea typeface="AXIS Std M" panose="020B0600000000000000" pitchFamily="34" charset="-128"/>
                    <a:cs typeface="Open Sans" panose="020B0606030504020204" pitchFamily="34" charset="0"/>
                  </a:rPr>
                  <a:t> </a:t>
                </a:r>
                <a:endParaRPr lang="zh-CN" altLang="en-US" sz="1600" b="1" dirty="0">
                  <a:solidFill>
                    <a:schemeClr val="bg1"/>
                  </a:solidFill>
                  <a:latin typeface="AXIS Std M" panose="020B0600000000000000" pitchFamily="34" charset="-128"/>
                  <a:ea typeface="AXIS Std M" panose="020B0600000000000000" pitchFamily="34" charset="-128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331170" y="5121764"/>
                <a:ext cx="4515598" cy="7330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首先需要将用户的数据进行转换，什么做</a:t>
                </a:r>
                <a:r>
                  <a:rPr lang="en-US" altLang="zh-CN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key</a:t>
                </a:r>
                <a:r>
                  <a:rPr lang="zh-CN" altLang="en-US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什么做</a:t>
                </a:r>
                <a:r>
                  <a:rPr lang="en-US" altLang="zh-CN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value</a:t>
                </a:r>
                <a:r>
                  <a:rPr lang="zh-CN" altLang="en-US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。</a:t>
                </a:r>
                <a:endParaRPr lang="zh-CN" altLang="en-US" sz="1400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6791700" y="4070820"/>
            <a:ext cx="5179774" cy="1174290"/>
            <a:chOff x="6791700" y="2959277"/>
            <a:chExt cx="5179774" cy="1174290"/>
          </a:xfrm>
        </p:grpSpPr>
        <p:sp>
          <p:nvSpPr>
            <p:cNvPr id="16" name="文本框 15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  <p:cNvSpPr txBox="1"/>
            <p:nvPr/>
          </p:nvSpPr>
          <p:spPr>
            <a:xfrm>
              <a:off x="6791700" y="2959277"/>
              <a:ext cx="720448" cy="875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altLang="zh-CN" sz="4800" dirty="0">
                  <a:solidFill>
                    <a:schemeClr val="bg1"/>
                  </a:solidFill>
                  <a:latin typeface="AXIS Std M" panose="020B0600000000000000" pitchFamily="34" charset="-128"/>
                  <a:ea typeface="AXIS Std M" panose="020B0600000000000000" pitchFamily="34" charset="-128"/>
                </a:rPr>
                <a:t>2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7455875" y="2979465"/>
              <a:ext cx="4515599" cy="1154102"/>
              <a:chOff x="1331169" y="4700748"/>
              <a:chExt cx="4515599" cy="1154102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331169" y="4700748"/>
                <a:ext cx="1786597" cy="5656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20000"/>
                  </a:lnSpc>
                  <a:spcBef>
                    <a:spcPts val="1000"/>
                  </a:spcBef>
                </a:pPr>
                <a:r>
                  <a:rPr lang="zh-CN" altLang="en-US" sz="2800" dirty="0">
                    <a:solidFill>
                      <a:schemeClr val="bg1"/>
                    </a:solidFill>
                    <a:latin typeface="方正大黑简体" panose="03000509000000000000" pitchFamily="65" charset="-122"/>
                    <a:ea typeface="方正大黑简体" panose="03000509000000000000" pitchFamily="65" charset="-122"/>
                  </a:rPr>
                  <a:t>存入数据</a:t>
                </a:r>
                <a:endParaRPr lang="en-US" altLang="zh-CN" sz="2800" dirty="0">
                  <a:solidFill>
                    <a:schemeClr val="bg1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1331170" y="5121764"/>
                <a:ext cx="4515598" cy="7330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Redis</a:t>
                </a:r>
                <a:r>
                  <a:rPr lang="zh-CN" altLang="en-US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是一个内存数据库，它是一个</a:t>
                </a:r>
                <a:r>
                  <a:rPr lang="en-US" altLang="zh-CN" dirty="0" err="1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kv</a:t>
                </a:r>
                <a:r>
                  <a:rPr lang="zh-CN" altLang="en-US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类型的数据库，所以我们直接存入我们设计的</a:t>
                </a:r>
                <a:r>
                  <a:rPr lang="en-US" altLang="zh-CN" dirty="0" err="1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kv</a:t>
                </a:r>
                <a:r>
                  <a:rPr lang="zh-CN" altLang="en-US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。</a:t>
                </a:r>
                <a:endParaRPr lang="zh-CN" altLang="en-US" sz="1400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6791700" y="5271264"/>
            <a:ext cx="5179774" cy="1506688"/>
            <a:chOff x="6791700" y="2959277"/>
            <a:chExt cx="5179774" cy="1506688"/>
          </a:xfrm>
        </p:grpSpPr>
        <p:sp>
          <p:nvSpPr>
            <p:cNvPr id="21" name="文本框 20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  <p:cNvSpPr txBox="1"/>
            <p:nvPr/>
          </p:nvSpPr>
          <p:spPr>
            <a:xfrm>
              <a:off x="6791700" y="2959277"/>
              <a:ext cx="720448" cy="875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altLang="zh-CN" sz="4800" dirty="0">
                  <a:solidFill>
                    <a:schemeClr val="bg1"/>
                  </a:solidFill>
                  <a:latin typeface="AXIS Std M" panose="020B0600000000000000" pitchFamily="34" charset="-128"/>
                  <a:ea typeface="AXIS Std M" panose="020B0600000000000000" pitchFamily="34" charset="-128"/>
                </a:rPr>
                <a:t>3</a:t>
              </a: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7455875" y="2979588"/>
              <a:ext cx="4515599" cy="1486377"/>
              <a:chOff x="1331169" y="4700871"/>
              <a:chExt cx="4515599" cy="1486377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1331169" y="4700871"/>
                <a:ext cx="1786597" cy="5656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20000"/>
                  </a:lnSpc>
                  <a:spcBef>
                    <a:spcPts val="1000"/>
                  </a:spcBef>
                </a:pPr>
                <a:r>
                  <a:rPr lang="zh-CN" altLang="en-US" sz="2800" dirty="0">
                    <a:solidFill>
                      <a:schemeClr val="bg1"/>
                    </a:solidFill>
                    <a:latin typeface="方正大黑简体" panose="03000509000000000000" pitchFamily="65" charset="-122"/>
                    <a:ea typeface="方正大黑简体" panose="03000509000000000000" pitchFamily="65" charset="-122"/>
                  </a:rPr>
                  <a:t>累加数据</a:t>
                </a:r>
                <a:endParaRPr lang="en-US" altLang="zh-CN" sz="2800" dirty="0">
                  <a:solidFill>
                    <a:schemeClr val="bg1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331170" y="5121764"/>
                <a:ext cx="4515598" cy="10654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Redis</a:t>
                </a:r>
                <a:r>
                  <a:rPr lang="zh-CN" altLang="en-US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数据库有一个很好得函数，就是累加函数，当你数据库存在此</a:t>
                </a:r>
                <a:r>
                  <a:rPr lang="en-US" altLang="zh-CN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key</a:t>
                </a:r>
                <a:r>
                  <a:rPr lang="zh-CN" altLang="en-US" dirty="0">
                    <a:solidFill>
                      <a:prstClr val="white"/>
                    </a:solidFill>
                    <a:latin typeface="Poppins Light" charset="0"/>
                    <a:ea typeface="Poppins Light" charset="0"/>
                    <a:cs typeface="Poppins Light" charset="0"/>
                  </a:rPr>
                  <a:t>时它做累加，不存在时他创建一条数据，实现累加。</a:t>
                </a:r>
                <a:endParaRPr lang="zh-CN" altLang="en-US" sz="1400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3289489" y="985783"/>
            <a:ext cx="2755631" cy="5590517"/>
            <a:chOff x="3233217" y="985783"/>
            <a:chExt cx="2755631" cy="559051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233217" y="985783"/>
              <a:ext cx="2755631" cy="5590517"/>
            </a:xfrm>
            <a:prstGeom prst="rect">
              <a:avLst/>
            </a:prstGeom>
          </p:spPr>
        </p:pic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91448" y="1669142"/>
              <a:ext cx="2439168" cy="4172007"/>
            </a:xfrm>
            <a:custGeom>
              <a:avLst/>
              <a:gdLst>
                <a:gd name="connsiteX0" fmla="*/ 0 w 2439168"/>
                <a:gd name="connsiteY0" fmla="*/ 0 h 4417255"/>
                <a:gd name="connsiteX1" fmla="*/ 2439168 w 2439168"/>
                <a:gd name="connsiteY1" fmla="*/ 0 h 4417255"/>
                <a:gd name="connsiteX2" fmla="*/ 2439168 w 2439168"/>
                <a:gd name="connsiteY2" fmla="*/ 4417255 h 4417255"/>
                <a:gd name="connsiteX3" fmla="*/ 0 w 2439168"/>
                <a:gd name="connsiteY3" fmla="*/ 4417255 h 441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9168" h="4417255">
                  <a:moveTo>
                    <a:pt x="0" y="0"/>
                  </a:moveTo>
                  <a:lnTo>
                    <a:pt x="2439168" y="0"/>
                  </a:lnTo>
                  <a:lnTo>
                    <a:pt x="2439168" y="4417255"/>
                  </a:lnTo>
                  <a:lnTo>
                    <a:pt x="0" y="4417255"/>
                  </a:lnTo>
                  <a:close/>
                </a:path>
              </a:pathLst>
            </a:custGeom>
            <a:ln>
              <a:solidFill>
                <a:schemeClr val="bg1">
                  <a:lumMod val="95000"/>
                </a:schemeClr>
              </a:solidFill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5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5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15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6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504" y="-769808"/>
            <a:ext cx="8644877" cy="9333785"/>
          </a:xfrm>
          <a:prstGeom prst="rect">
            <a:avLst/>
          </a:prstGeom>
        </p:spPr>
      </p:pic>
      <p:sp>
        <p:nvSpPr>
          <p:cNvPr id="4" name="标题 9"/>
          <p:cNvSpPr>
            <a:spLocks noGrp="1"/>
          </p:cNvSpPr>
          <p:nvPr>
            <p:ph type="title"/>
          </p:nvPr>
        </p:nvSpPr>
        <p:spPr>
          <a:xfrm>
            <a:off x="3842183" y="2744048"/>
            <a:ext cx="5865156" cy="755650"/>
          </a:xfrm>
        </p:spPr>
        <p:txBody>
          <a:bodyPr wrap="square">
            <a:spAutoFit/>
          </a:bodyPr>
          <a:lstStyle/>
          <a:p>
            <a:pPr algn="dist"/>
            <a:r>
              <a:rPr lang="zh-CN" altLang="en-US" sz="4800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项目总结</a:t>
            </a:r>
          </a:p>
        </p:txBody>
      </p:sp>
      <p:pic>
        <p:nvPicPr>
          <p:cNvPr id="6" name="内容占位符 8" descr="未标题1-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2151" y="100399"/>
            <a:ext cx="1816924" cy="561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标题 9"/>
          <p:cNvSpPr txBox="1"/>
          <p:nvPr/>
        </p:nvSpPr>
        <p:spPr>
          <a:xfrm>
            <a:off x="1411039" y="2658428"/>
            <a:ext cx="2266950" cy="168402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b="1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05</a:t>
            </a:r>
            <a:endParaRPr lang="zh-CN" altLang="en-US" sz="11500" b="1" kern="1400" dirty="0">
              <a:solidFill>
                <a:schemeClr val="bg1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03042" y="3568838"/>
            <a:ext cx="6981398" cy="70788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000" dirty="0"/>
              <a:t>本项目专针对与电商或视频</a:t>
            </a:r>
            <a:r>
              <a:rPr lang="en-US" altLang="zh-CN" sz="2000" dirty="0"/>
              <a:t>App</a:t>
            </a:r>
            <a:r>
              <a:rPr lang="zh-CN" altLang="en-US" sz="2000" dirty="0"/>
              <a:t>网站等项目，实现实时对用户</a:t>
            </a:r>
            <a:endParaRPr lang="en-US" altLang="zh-CN" sz="2000" dirty="0"/>
          </a:p>
          <a:p>
            <a:r>
              <a:rPr lang="zh-CN" altLang="en-US" sz="2000" dirty="0"/>
              <a:t>信息得一个统计，并为用户带来更好的体验。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0" y="7014765"/>
            <a:ext cx="1960793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PPT</a:t>
            </a: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定制</a:t>
            </a: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: </a:t>
            </a: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静水流深工作室</a:t>
            </a:r>
            <a:endParaRPr lang="en-US" altLang="zh-CN" sz="1200" dirty="0"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QQ:    276060523</a:t>
            </a:r>
          </a:p>
          <a:p>
            <a:pPr>
              <a:lnSpc>
                <a:spcPct val="120000"/>
              </a:lnSpc>
            </a:pP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电话</a:t>
            </a: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:  18928897164</a:t>
            </a:r>
          </a:p>
          <a:p>
            <a:pPr>
              <a:lnSpc>
                <a:spcPct val="120000"/>
              </a:lnSpc>
            </a:pP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微信</a:t>
            </a: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:  </a:t>
            </a:r>
            <a:r>
              <a:rPr lang="en-US" altLang="zh-CN" sz="1200" dirty="0" err="1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whishile</a:t>
            </a:r>
            <a:endParaRPr lang="zh-CN" altLang="en-US" sz="1200" dirty="0"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00" t="47778" r="25625" b="9334"/>
          <a:stretch>
            <a:fillRect/>
          </a:stretch>
        </p:blipFill>
        <p:spPr>
          <a:xfrm>
            <a:off x="3230880" y="3276600"/>
            <a:ext cx="5836920" cy="294132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88788"/>
            <a:ext cx="5486400" cy="2869212"/>
          </a:xfrm>
          <a:prstGeom prst="rect">
            <a:avLst/>
          </a:prstGeom>
        </p:spPr>
      </p:pic>
      <p:pic>
        <p:nvPicPr>
          <p:cNvPr id="11" name="图片 10" descr="图片包含 笔记本电脑, 计算机&#10;&#10;已生成高可信度的说明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9" r="51750" b="11556"/>
          <a:stretch>
            <a:fillRect/>
          </a:stretch>
        </p:blipFill>
        <p:spPr>
          <a:xfrm>
            <a:off x="213360" y="927880"/>
            <a:ext cx="5686598" cy="5539277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91852" y="2427198"/>
            <a:ext cx="48512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zh-CN" altLang="en-US" sz="7200" kern="1400" dirty="0">
                <a:solidFill>
                  <a:prstClr val="white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感谢聆听</a:t>
            </a:r>
            <a:endParaRPr lang="zh-CN" altLang="en-US" sz="7200" dirty="0">
              <a:solidFill>
                <a:prstClr val="white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7014765"/>
            <a:ext cx="1960793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PPT</a:t>
            </a: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定制</a:t>
            </a: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: </a:t>
            </a: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静水流深工作室</a:t>
            </a:r>
            <a:endParaRPr lang="en-US" altLang="zh-CN" sz="1200" dirty="0"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QQ:    276060523</a:t>
            </a:r>
          </a:p>
          <a:p>
            <a:pPr>
              <a:lnSpc>
                <a:spcPct val="120000"/>
              </a:lnSpc>
            </a:pP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电话</a:t>
            </a: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:  18928897164</a:t>
            </a:r>
          </a:p>
          <a:p>
            <a:pPr>
              <a:lnSpc>
                <a:spcPct val="120000"/>
              </a:lnSpc>
            </a:pPr>
            <a:r>
              <a:rPr lang="zh-CN" altLang="en-US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微信</a:t>
            </a:r>
            <a:r>
              <a:rPr lang="en-US" altLang="zh-CN" sz="1200" dirty="0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:  </a:t>
            </a:r>
            <a:r>
              <a:rPr lang="en-US" altLang="zh-CN" sz="1200" dirty="0" err="1">
                <a:latin typeface="方正粗宋简体" panose="03000509000000000000" pitchFamily="65" charset="-122"/>
                <a:ea typeface="方正粗宋简体" panose="03000509000000000000" pitchFamily="65" charset="-122"/>
              </a:rPr>
              <a:t>whishile</a:t>
            </a:r>
            <a:endParaRPr lang="zh-CN" altLang="en-US" sz="1200" dirty="0"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4567794" y="2220307"/>
            <a:ext cx="2190750" cy="95313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800" kern="140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  <a:cs typeface="宋体" panose="02010600030101010101" pitchFamily="2" charset="-122"/>
              </a:defRPr>
            </a:lvl1pPr>
          </a:lstStyle>
          <a:p>
            <a:pPr algn="l"/>
            <a:r>
              <a:rPr lang="en-US" altLang="zh-CN" dirty="0"/>
              <a:t>01</a:t>
            </a:r>
            <a:r>
              <a:rPr lang="zh-CN" altLang="en-US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项目背景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4567794" y="3175661"/>
            <a:ext cx="2190750" cy="95313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800" kern="140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  <a:cs typeface="宋体" panose="02010600030101010101" pitchFamily="2" charset="-122"/>
              </a:defRPr>
            </a:lvl1pPr>
          </a:lstStyle>
          <a:p>
            <a:pPr algn="l"/>
            <a:r>
              <a:rPr lang="en-US" altLang="zh-CN" dirty="0"/>
              <a:t>02</a:t>
            </a:r>
            <a:r>
              <a:rPr lang="zh-CN" altLang="en-US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业务流程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567794" y="4131015"/>
            <a:ext cx="2190750" cy="52197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800" kern="140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  <a:cs typeface="宋体" panose="02010600030101010101" pitchFamily="2" charset="-122"/>
              </a:defRPr>
            </a:lvl1pPr>
          </a:lstStyle>
          <a:p>
            <a:pPr algn="l"/>
            <a:r>
              <a:rPr lang="en-US" altLang="zh-CN" dirty="0"/>
              <a:t>03</a:t>
            </a:r>
            <a:r>
              <a:rPr lang="zh-CN" altLang="en-US" dirty="0"/>
              <a:t> 技术架构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048223" y="1444629"/>
            <a:ext cx="1723898" cy="1274785"/>
            <a:chOff x="892446" y="520593"/>
            <a:chExt cx="1723898" cy="1274785"/>
          </a:xfrm>
        </p:grpSpPr>
        <p:sp>
          <p:nvSpPr>
            <p:cNvPr id="15" name="文本框 14"/>
            <p:cNvSpPr txBox="1"/>
            <p:nvPr/>
          </p:nvSpPr>
          <p:spPr>
            <a:xfrm>
              <a:off x="892446" y="520593"/>
              <a:ext cx="17238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5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50503" y="1333713"/>
              <a:ext cx="1665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+mj-ea"/>
                  <a:ea typeface="+mj-ea"/>
                </a:rPr>
                <a:t>CONTENTS</a:t>
              </a:r>
              <a:endParaRPr lang="zh-CN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4567794" y="5086368"/>
            <a:ext cx="2192020" cy="52197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800" kern="140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  <a:cs typeface="宋体" panose="02010600030101010101" pitchFamily="2" charset="-122"/>
              </a:defRPr>
            </a:lvl1pPr>
          </a:lstStyle>
          <a:p>
            <a:pPr algn="l"/>
            <a:r>
              <a:rPr lang="en-US" altLang="zh-CN" dirty="0"/>
              <a:t>04 </a:t>
            </a:r>
            <a:r>
              <a:rPr lang="zh-CN" altLang="en-US" dirty="0"/>
              <a:t>项目亮点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815" y="730260"/>
            <a:ext cx="8644877" cy="93337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67794" y="5975368"/>
            <a:ext cx="2190750" cy="52197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800" kern="140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  <a:cs typeface="宋体" panose="02010600030101010101" pitchFamily="2" charset="-122"/>
              </a:defRPr>
            </a:lvl1pPr>
          </a:lstStyle>
          <a:p>
            <a:pPr algn="l"/>
            <a:r>
              <a:rPr lang="en-US" altLang="zh-CN" dirty="0"/>
              <a:t>05 </a:t>
            </a:r>
            <a:r>
              <a:rPr lang="zh-CN" altLang="en-US" dirty="0"/>
              <a:t>项目总结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7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504" y="-769808"/>
            <a:ext cx="8644877" cy="9333785"/>
          </a:xfrm>
          <a:prstGeom prst="rect">
            <a:avLst/>
          </a:prstGeom>
        </p:spPr>
      </p:pic>
      <p:sp>
        <p:nvSpPr>
          <p:cNvPr id="4" name="标题 9"/>
          <p:cNvSpPr>
            <a:spLocks noGrp="1"/>
          </p:cNvSpPr>
          <p:nvPr>
            <p:ph type="title"/>
          </p:nvPr>
        </p:nvSpPr>
        <p:spPr>
          <a:xfrm>
            <a:off x="3842183" y="2744048"/>
            <a:ext cx="5865156" cy="755650"/>
          </a:xfrm>
        </p:spPr>
        <p:txBody>
          <a:bodyPr wrap="square">
            <a:spAutoFit/>
          </a:bodyPr>
          <a:lstStyle/>
          <a:p>
            <a:pPr algn="dist"/>
            <a:r>
              <a:rPr lang="zh-CN" altLang="en-US" sz="4800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项目背景</a:t>
            </a:r>
          </a:p>
        </p:txBody>
      </p:sp>
      <p:sp>
        <p:nvSpPr>
          <p:cNvPr id="7" name="标题 9"/>
          <p:cNvSpPr txBox="1"/>
          <p:nvPr/>
        </p:nvSpPr>
        <p:spPr>
          <a:xfrm>
            <a:off x="1802929" y="2657899"/>
            <a:ext cx="2002471" cy="168507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b="1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01</a:t>
            </a:r>
            <a:endParaRPr lang="zh-CN" altLang="en-US" sz="11500" b="1" kern="1400" dirty="0">
              <a:solidFill>
                <a:schemeClr val="bg1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04164" y="3942866"/>
            <a:ext cx="8776762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en-US" altLang="zh-CN" sz="2000" dirty="0"/>
              <a:t>Spark streaming</a:t>
            </a:r>
            <a:r>
              <a:rPr lang="zh-CN" altLang="en-US" sz="2000" dirty="0"/>
              <a:t>实时监测</a:t>
            </a:r>
            <a:r>
              <a:rPr lang="en-US" altLang="zh-CN" sz="2000" dirty="0"/>
              <a:t>Kafka</a:t>
            </a:r>
            <a:r>
              <a:rPr lang="zh-CN" altLang="en-US" sz="2000" dirty="0"/>
              <a:t>消息队列数据并进行实时</a:t>
            </a:r>
            <a:r>
              <a:rPr lang="en-US" altLang="zh-CN" sz="2000" dirty="0"/>
              <a:t>ETL</a:t>
            </a:r>
            <a:r>
              <a:rPr lang="zh-CN" altLang="en-US" sz="2000" dirty="0"/>
              <a:t>并进行数值统计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 bwMode="auto">
          <a:xfrm>
            <a:off x="1063358" y="1545850"/>
            <a:ext cx="1365758" cy="500137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ctr" anchorCtr="0">
            <a:spAutoFit/>
          </a:bodyPr>
          <a:lstStyle/>
          <a:p>
            <a:pPr defTabSz="2286000">
              <a:lnSpc>
                <a:spcPts val="3850"/>
              </a:lnSpc>
            </a:pPr>
            <a:r>
              <a:rPr lang="zh-CN" altLang="en-US" sz="3300" b="1" spc="250" dirty="0">
                <a:solidFill>
                  <a:schemeClr val="bg1"/>
                </a:solidFill>
                <a:latin typeface="Montserrat Semi" charset="0"/>
                <a:ea typeface="Montserrat Semi" charset="0"/>
                <a:cs typeface="Montserrat Semi" charset="0"/>
                <a:sym typeface="Bebas Neue" charset="0"/>
              </a:rPr>
              <a:t>背景一</a:t>
            </a:r>
            <a:endParaRPr lang="en-US" sz="3300" b="1" spc="250" dirty="0">
              <a:solidFill>
                <a:schemeClr val="bg1"/>
              </a:solidFill>
              <a:latin typeface="Montserrat Semi" charset="0"/>
              <a:ea typeface="Montserrat Semi" charset="0"/>
              <a:cs typeface="Montserrat Semi" charset="0"/>
              <a:sym typeface="Bebas Neue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72057" y="2387721"/>
            <a:ext cx="5023943" cy="1481843"/>
            <a:chOff x="1072057" y="2387721"/>
            <a:chExt cx="4563141" cy="1481843"/>
          </a:xfrm>
        </p:grpSpPr>
        <p:sp>
          <p:nvSpPr>
            <p:cNvPr id="65" name="Subtitle 2"/>
            <p:cNvSpPr txBox="1"/>
            <p:nvPr/>
          </p:nvSpPr>
          <p:spPr>
            <a:xfrm>
              <a:off x="1421130" y="2743837"/>
              <a:ext cx="4214068" cy="1125727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120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 panose="020B0604020202090204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755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510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630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385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40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95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650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405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202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Poppins Light" charset="0"/>
                  <a:ea typeface="Poppins Light" charset="0"/>
                  <a:cs typeface="Poppins Light" charset="0"/>
                </a:rPr>
                <a:t>大数据时代用户数据增多，除了用户的操作数据也会附带很多的脏数据，第一步就需要清洗掉脏数据，脏数据可能因为用户使用中突然的退出导致数据不完全造成。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479916" y="2387721"/>
              <a:ext cx="1006369" cy="369332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用户体验</a:t>
              </a:r>
              <a:endParaRPr lang="en-US" b="1" dirty="0">
                <a:solidFill>
                  <a:schemeClr val="bg1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sp>
          <p:nvSpPr>
            <p:cNvPr id="67" name="Shape 2645"/>
            <p:cNvSpPr/>
            <p:nvPr/>
          </p:nvSpPr>
          <p:spPr>
            <a:xfrm>
              <a:off x="1072057" y="2468242"/>
              <a:ext cx="279328" cy="203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8" y="20250"/>
                  </a:moveTo>
                  <a:lnTo>
                    <a:pt x="2740" y="17504"/>
                  </a:lnTo>
                  <a:cubicBezTo>
                    <a:pt x="2807" y="17526"/>
                    <a:pt x="2874" y="17550"/>
                    <a:pt x="2945" y="17550"/>
                  </a:cubicBezTo>
                  <a:lnTo>
                    <a:pt x="18655" y="17550"/>
                  </a:lnTo>
                  <a:cubicBezTo>
                    <a:pt x="18726" y="17550"/>
                    <a:pt x="18793" y="17526"/>
                    <a:pt x="18860" y="17504"/>
                  </a:cubicBezTo>
                  <a:lnTo>
                    <a:pt x="20192" y="20250"/>
                  </a:lnTo>
                  <a:cubicBezTo>
                    <a:pt x="20192" y="20250"/>
                    <a:pt x="1408" y="20250"/>
                    <a:pt x="1408" y="20250"/>
                  </a:cubicBezTo>
                  <a:close/>
                  <a:moveTo>
                    <a:pt x="2945" y="1350"/>
                  </a:moveTo>
                  <a:lnTo>
                    <a:pt x="18655" y="1350"/>
                  </a:lnTo>
                  <a:lnTo>
                    <a:pt x="18655" y="16200"/>
                  </a:lnTo>
                  <a:lnTo>
                    <a:pt x="2945" y="16200"/>
                  </a:lnTo>
                  <a:cubicBezTo>
                    <a:pt x="2945" y="16200"/>
                    <a:pt x="2945" y="1350"/>
                    <a:pt x="2945" y="1350"/>
                  </a:cubicBezTo>
                  <a:close/>
                  <a:moveTo>
                    <a:pt x="21510" y="20558"/>
                  </a:moveTo>
                  <a:lnTo>
                    <a:pt x="21518" y="20551"/>
                  </a:lnTo>
                  <a:lnTo>
                    <a:pt x="19591" y="16577"/>
                  </a:lnTo>
                  <a:cubicBezTo>
                    <a:pt x="19617" y="16457"/>
                    <a:pt x="19636" y="16332"/>
                    <a:pt x="19636" y="16200"/>
                  </a:cubicBezTo>
                  <a:lnTo>
                    <a:pt x="19636" y="1350"/>
                  </a:lnTo>
                  <a:cubicBezTo>
                    <a:pt x="19636" y="605"/>
                    <a:pt x="19197" y="0"/>
                    <a:pt x="18655" y="0"/>
                  </a:cubicBezTo>
                  <a:lnTo>
                    <a:pt x="2945" y="0"/>
                  </a:lnTo>
                  <a:cubicBezTo>
                    <a:pt x="2403" y="0"/>
                    <a:pt x="1964" y="605"/>
                    <a:pt x="1964" y="1350"/>
                  </a:cubicBezTo>
                  <a:lnTo>
                    <a:pt x="1964" y="16200"/>
                  </a:lnTo>
                  <a:cubicBezTo>
                    <a:pt x="1964" y="16332"/>
                    <a:pt x="1983" y="16457"/>
                    <a:pt x="2009" y="16577"/>
                  </a:cubicBezTo>
                  <a:lnTo>
                    <a:pt x="82" y="20551"/>
                  </a:lnTo>
                  <a:lnTo>
                    <a:pt x="90" y="20558"/>
                  </a:lnTo>
                  <a:cubicBezTo>
                    <a:pt x="38" y="20665"/>
                    <a:pt x="0" y="20787"/>
                    <a:pt x="0" y="20925"/>
                  </a:cubicBezTo>
                  <a:cubicBezTo>
                    <a:pt x="0" y="21298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298"/>
                    <a:pt x="21600" y="20925"/>
                  </a:cubicBezTo>
                  <a:cubicBezTo>
                    <a:pt x="21600" y="20787"/>
                    <a:pt x="21562" y="20665"/>
                    <a:pt x="21510" y="20558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7965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 panose="020B0502020104020203"/>
                  <a:ea typeface="Gill Sans" panose="020B0502020104020203"/>
                  <a:cs typeface="Gill Sans" panose="020B0502020104020203"/>
                  <a:sym typeface="Gill Sans" panose="020B0502020104020203"/>
                </a:defRPr>
              </a:pPr>
              <a:endParaRPr sz="160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930034" y="3986228"/>
            <a:ext cx="5023943" cy="968882"/>
            <a:chOff x="1072057" y="3649572"/>
            <a:chExt cx="4563141" cy="968882"/>
          </a:xfrm>
        </p:grpSpPr>
        <p:sp>
          <p:nvSpPr>
            <p:cNvPr id="61" name="Subtitle 2"/>
            <p:cNvSpPr txBox="1"/>
            <p:nvPr/>
          </p:nvSpPr>
          <p:spPr>
            <a:xfrm>
              <a:off x="1421130" y="4005688"/>
              <a:ext cx="4214068" cy="612766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120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 panose="020B0604020202090204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755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510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630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385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40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95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650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405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202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Poppins Light" charset="0"/>
                  <a:ea typeface="Poppins Light" charset="0"/>
                  <a:cs typeface="Poppins Light" charset="0"/>
                </a:rPr>
                <a:t>帮助用计算不必要的计算，例如订单总金额，各个商品总价。</a:t>
              </a:r>
              <a:endPara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Light" charset="0"/>
                <a:ea typeface="Poppins Light" charset="0"/>
                <a:cs typeface="Poppins Light" charset="0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479916" y="3649572"/>
              <a:ext cx="1041313" cy="369332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/>
                  </a:solidFill>
                  <a:latin typeface="Poppins SemiBold" charset="0"/>
                  <a:ea typeface="Poppins SemiBold" charset="0"/>
                  <a:cs typeface="Poppins SemiBold" charset="0"/>
                </a:defRPr>
              </a:lvl1pPr>
            </a:lstStyle>
            <a:p>
              <a:r>
                <a:rPr lang="zh-CN" altLang="en-US" sz="1800" dirty="0"/>
                <a:t>用户设计</a:t>
              </a:r>
              <a:endParaRPr lang="en-US" altLang="zh-CN" sz="1800" dirty="0"/>
            </a:p>
          </p:txBody>
        </p:sp>
        <p:sp>
          <p:nvSpPr>
            <p:cNvPr id="68" name="Shape 2687"/>
            <p:cNvSpPr/>
            <p:nvPr/>
          </p:nvSpPr>
          <p:spPr>
            <a:xfrm>
              <a:off x="1072057" y="3666295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55" y="16200"/>
                  </a:moveTo>
                  <a:lnTo>
                    <a:pt x="15709" y="16200"/>
                  </a:lnTo>
                  <a:lnTo>
                    <a:pt x="15709" y="14727"/>
                  </a:lnTo>
                  <a:lnTo>
                    <a:pt x="18655" y="14727"/>
                  </a:lnTo>
                  <a:cubicBezTo>
                    <a:pt x="18655" y="14727"/>
                    <a:pt x="18655" y="16200"/>
                    <a:pt x="18655" y="16200"/>
                  </a:cubicBezTo>
                  <a:close/>
                  <a:moveTo>
                    <a:pt x="18655" y="18655"/>
                  </a:moveTo>
                  <a:lnTo>
                    <a:pt x="15709" y="18655"/>
                  </a:lnTo>
                  <a:lnTo>
                    <a:pt x="15709" y="17182"/>
                  </a:lnTo>
                  <a:lnTo>
                    <a:pt x="18655" y="17182"/>
                  </a:lnTo>
                  <a:cubicBezTo>
                    <a:pt x="18655" y="17182"/>
                    <a:pt x="18655" y="18655"/>
                    <a:pt x="18655" y="18655"/>
                  </a:cubicBezTo>
                  <a:close/>
                  <a:moveTo>
                    <a:pt x="17182" y="20618"/>
                  </a:moveTo>
                  <a:cubicBezTo>
                    <a:pt x="16542" y="20618"/>
                    <a:pt x="16002" y="20207"/>
                    <a:pt x="15799" y="19636"/>
                  </a:cubicBezTo>
                  <a:lnTo>
                    <a:pt x="18564" y="19636"/>
                  </a:lnTo>
                  <a:cubicBezTo>
                    <a:pt x="18361" y="20207"/>
                    <a:pt x="17822" y="20618"/>
                    <a:pt x="17182" y="20618"/>
                  </a:cubicBezTo>
                  <a:moveTo>
                    <a:pt x="17182" y="12764"/>
                  </a:moveTo>
                  <a:cubicBezTo>
                    <a:pt x="17822" y="12764"/>
                    <a:pt x="18361" y="13175"/>
                    <a:pt x="18564" y="13745"/>
                  </a:cubicBezTo>
                  <a:lnTo>
                    <a:pt x="15799" y="13745"/>
                  </a:lnTo>
                  <a:cubicBezTo>
                    <a:pt x="16002" y="13175"/>
                    <a:pt x="16542" y="12764"/>
                    <a:pt x="17182" y="12764"/>
                  </a:cubicBezTo>
                  <a:moveTo>
                    <a:pt x="5891" y="16200"/>
                  </a:moveTo>
                  <a:lnTo>
                    <a:pt x="2945" y="16200"/>
                  </a:lnTo>
                  <a:lnTo>
                    <a:pt x="2945" y="14727"/>
                  </a:lnTo>
                  <a:lnTo>
                    <a:pt x="5891" y="14727"/>
                  </a:lnTo>
                  <a:cubicBezTo>
                    <a:pt x="5891" y="14727"/>
                    <a:pt x="5891" y="16200"/>
                    <a:pt x="5891" y="16200"/>
                  </a:cubicBezTo>
                  <a:close/>
                  <a:moveTo>
                    <a:pt x="4418" y="12764"/>
                  </a:moveTo>
                  <a:cubicBezTo>
                    <a:pt x="5058" y="12764"/>
                    <a:pt x="5598" y="13175"/>
                    <a:pt x="5801" y="13745"/>
                  </a:cubicBezTo>
                  <a:lnTo>
                    <a:pt x="3036" y="13745"/>
                  </a:lnTo>
                  <a:cubicBezTo>
                    <a:pt x="3239" y="13175"/>
                    <a:pt x="3778" y="12764"/>
                    <a:pt x="4418" y="12764"/>
                  </a:cubicBezTo>
                  <a:moveTo>
                    <a:pt x="5891" y="18655"/>
                  </a:moveTo>
                  <a:lnTo>
                    <a:pt x="2945" y="18655"/>
                  </a:lnTo>
                  <a:lnTo>
                    <a:pt x="2945" y="17182"/>
                  </a:lnTo>
                  <a:lnTo>
                    <a:pt x="5891" y="17182"/>
                  </a:lnTo>
                  <a:cubicBezTo>
                    <a:pt x="5891" y="17182"/>
                    <a:pt x="5891" y="18655"/>
                    <a:pt x="5891" y="18655"/>
                  </a:cubicBezTo>
                  <a:close/>
                  <a:moveTo>
                    <a:pt x="4418" y="20618"/>
                  </a:moveTo>
                  <a:cubicBezTo>
                    <a:pt x="3778" y="20618"/>
                    <a:pt x="3239" y="20207"/>
                    <a:pt x="3036" y="19636"/>
                  </a:cubicBezTo>
                  <a:lnTo>
                    <a:pt x="5801" y="19636"/>
                  </a:lnTo>
                  <a:cubicBezTo>
                    <a:pt x="5598" y="20207"/>
                    <a:pt x="5058" y="20618"/>
                    <a:pt x="4418" y="20618"/>
                  </a:cubicBezTo>
                  <a:moveTo>
                    <a:pt x="19636" y="13745"/>
                  </a:moveTo>
                  <a:lnTo>
                    <a:pt x="19636" y="8836"/>
                  </a:lnTo>
                  <a:cubicBezTo>
                    <a:pt x="19636" y="3956"/>
                    <a:pt x="15680" y="0"/>
                    <a:pt x="10800" y="0"/>
                  </a:cubicBezTo>
                  <a:cubicBezTo>
                    <a:pt x="5920" y="0"/>
                    <a:pt x="1964" y="3956"/>
                    <a:pt x="1964" y="8836"/>
                  </a:cubicBezTo>
                  <a:lnTo>
                    <a:pt x="1964" y="13745"/>
                  </a:lnTo>
                  <a:cubicBezTo>
                    <a:pt x="879" y="13745"/>
                    <a:pt x="0" y="14625"/>
                    <a:pt x="0" y="15709"/>
                  </a:cubicBezTo>
                  <a:lnTo>
                    <a:pt x="0" y="17673"/>
                  </a:lnTo>
                  <a:cubicBezTo>
                    <a:pt x="0" y="18757"/>
                    <a:pt x="879" y="19636"/>
                    <a:pt x="1964" y="19636"/>
                  </a:cubicBezTo>
                  <a:lnTo>
                    <a:pt x="2013" y="19636"/>
                  </a:lnTo>
                  <a:cubicBezTo>
                    <a:pt x="2241" y="20757"/>
                    <a:pt x="3231" y="21600"/>
                    <a:pt x="4418" y="21600"/>
                  </a:cubicBezTo>
                  <a:cubicBezTo>
                    <a:pt x="5774" y="21600"/>
                    <a:pt x="6873" y="20501"/>
                    <a:pt x="6873" y="19145"/>
                  </a:cubicBezTo>
                  <a:lnTo>
                    <a:pt x="6873" y="14236"/>
                  </a:lnTo>
                  <a:cubicBezTo>
                    <a:pt x="6873" y="12881"/>
                    <a:pt x="5774" y="11782"/>
                    <a:pt x="4418" y="11782"/>
                  </a:cubicBezTo>
                  <a:cubicBezTo>
                    <a:pt x="3864" y="11782"/>
                    <a:pt x="3356" y="11971"/>
                    <a:pt x="2945" y="12282"/>
                  </a:cubicBezTo>
                  <a:lnTo>
                    <a:pt x="2945" y="8836"/>
                  </a:lnTo>
                  <a:cubicBezTo>
                    <a:pt x="2945" y="4499"/>
                    <a:pt x="6462" y="982"/>
                    <a:pt x="10800" y="982"/>
                  </a:cubicBezTo>
                  <a:cubicBezTo>
                    <a:pt x="15138" y="982"/>
                    <a:pt x="18655" y="4499"/>
                    <a:pt x="18655" y="8836"/>
                  </a:cubicBezTo>
                  <a:lnTo>
                    <a:pt x="18655" y="12282"/>
                  </a:lnTo>
                  <a:cubicBezTo>
                    <a:pt x="18244" y="11971"/>
                    <a:pt x="17736" y="11782"/>
                    <a:pt x="17182" y="11782"/>
                  </a:cubicBezTo>
                  <a:cubicBezTo>
                    <a:pt x="15826" y="11782"/>
                    <a:pt x="14727" y="12881"/>
                    <a:pt x="14727" y="14236"/>
                  </a:cubicBezTo>
                  <a:lnTo>
                    <a:pt x="14727" y="19145"/>
                  </a:lnTo>
                  <a:cubicBezTo>
                    <a:pt x="14727" y="20501"/>
                    <a:pt x="15826" y="21600"/>
                    <a:pt x="17182" y="21600"/>
                  </a:cubicBezTo>
                  <a:cubicBezTo>
                    <a:pt x="18369" y="21600"/>
                    <a:pt x="19360" y="20757"/>
                    <a:pt x="19587" y="19636"/>
                  </a:cubicBezTo>
                  <a:lnTo>
                    <a:pt x="19636" y="19636"/>
                  </a:lnTo>
                  <a:cubicBezTo>
                    <a:pt x="20721" y="19636"/>
                    <a:pt x="21600" y="18757"/>
                    <a:pt x="21600" y="17673"/>
                  </a:cubicBezTo>
                  <a:lnTo>
                    <a:pt x="21600" y="15709"/>
                  </a:lnTo>
                  <a:cubicBezTo>
                    <a:pt x="21600" y="14625"/>
                    <a:pt x="20721" y="13745"/>
                    <a:pt x="19636" y="13745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7965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 panose="020B0502020104020203"/>
                  <a:ea typeface="Gill Sans" panose="020B0502020104020203"/>
                  <a:cs typeface="Gill Sans" panose="020B0502020104020203"/>
                  <a:sym typeface="Gill Sans" panose="020B0502020104020203"/>
                </a:defRPr>
              </a:pPr>
              <a:endParaRPr sz="160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84736" y="5312150"/>
            <a:ext cx="5023943" cy="1225363"/>
            <a:chOff x="1072057" y="4858899"/>
            <a:chExt cx="4563141" cy="1225363"/>
          </a:xfrm>
        </p:grpSpPr>
        <p:sp>
          <p:nvSpPr>
            <p:cNvPr id="63" name="Subtitle 2"/>
            <p:cNvSpPr txBox="1"/>
            <p:nvPr/>
          </p:nvSpPr>
          <p:spPr>
            <a:xfrm>
              <a:off x="1421130" y="5215015"/>
              <a:ext cx="4214068" cy="869247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120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 panose="020B0604020202090204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755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510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630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385" indent="0" algn="ctr" defTabSz="1087120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9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40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95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650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405" indent="0" algn="ctr" defTabSz="1087120" rtl="0" eaLnBrk="1" latinLnBrk="0" hangingPunct="1">
                <a:spcBef>
                  <a:spcPct val="20000"/>
                </a:spcBef>
                <a:buFont typeface="Arial" panose="020B060402020209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202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Poppins Light" charset="0"/>
                  <a:ea typeface="Poppins Light" charset="0"/>
                  <a:cs typeface="Poppins Light" charset="0"/>
                </a:rPr>
                <a:t>针对用户的消费记录，来推测用户的性别、年龄，消费水平，为用户做一个用户画像，来为用户带来更好的商品推荐</a:t>
              </a:r>
              <a:endPara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Light" charset="0"/>
                <a:ea typeface="Poppins Light" charset="0"/>
                <a:cs typeface="Poppins Light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479916" y="4858899"/>
              <a:ext cx="1006369" cy="369332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/>
                  </a:solidFill>
                  <a:latin typeface="Poppins SemiBold" charset="0"/>
                  <a:ea typeface="Poppins SemiBold" charset="0"/>
                  <a:cs typeface="Poppins SemiBold" charset="0"/>
                </a:defRPr>
              </a:lvl1pPr>
            </a:lstStyle>
            <a:p>
              <a:r>
                <a:rPr lang="zh-CN" altLang="en-US" sz="1800" dirty="0"/>
                <a:t>用户推荐</a:t>
              </a:r>
              <a:endParaRPr lang="en-US" altLang="zh-CN" sz="1800" dirty="0"/>
            </a:p>
          </p:txBody>
        </p:sp>
        <p:sp>
          <p:nvSpPr>
            <p:cNvPr id="69" name="Shape 2783"/>
            <p:cNvSpPr/>
            <p:nvPr/>
          </p:nvSpPr>
          <p:spPr>
            <a:xfrm>
              <a:off x="1072057" y="4922944"/>
              <a:ext cx="279328" cy="241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5855"/>
                  </a:moveTo>
                  <a:lnTo>
                    <a:pt x="1633" y="10800"/>
                  </a:lnTo>
                  <a:lnTo>
                    <a:pt x="4615" y="9156"/>
                  </a:lnTo>
                  <a:lnTo>
                    <a:pt x="10589" y="12450"/>
                  </a:lnTo>
                  <a:lnTo>
                    <a:pt x="10591" y="12446"/>
                  </a:lnTo>
                  <a:cubicBezTo>
                    <a:pt x="10654" y="12482"/>
                    <a:pt x="10724" y="12505"/>
                    <a:pt x="10800" y="12505"/>
                  </a:cubicBezTo>
                  <a:cubicBezTo>
                    <a:pt x="10876" y="12505"/>
                    <a:pt x="10946" y="12482"/>
                    <a:pt x="11009" y="12446"/>
                  </a:cubicBezTo>
                  <a:lnTo>
                    <a:pt x="11011" y="12450"/>
                  </a:lnTo>
                  <a:lnTo>
                    <a:pt x="16985" y="9156"/>
                  </a:lnTo>
                  <a:lnTo>
                    <a:pt x="19967" y="10800"/>
                  </a:lnTo>
                  <a:cubicBezTo>
                    <a:pt x="19967" y="10800"/>
                    <a:pt x="10800" y="15855"/>
                    <a:pt x="10800" y="15855"/>
                  </a:cubicBezTo>
                  <a:close/>
                  <a:moveTo>
                    <a:pt x="19967" y="15347"/>
                  </a:moveTo>
                  <a:lnTo>
                    <a:pt x="10800" y="20402"/>
                  </a:lnTo>
                  <a:lnTo>
                    <a:pt x="1633" y="15347"/>
                  </a:lnTo>
                  <a:lnTo>
                    <a:pt x="4615" y="13703"/>
                  </a:lnTo>
                  <a:lnTo>
                    <a:pt x="10589" y="16997"/>
                  </a:lnTo>
                  <a:lnTo>
                    <a:pt x="10591" y="16994"/>
                  </a:lnTo>
                  <a:cubicBezTo>
                    <a:pt x="10654" y="17029"/>
                    <a:pt x="10724" y="17053"/>
                    <a:pt x="10800" y="17053"/>
                  </a:cubicBezTo>
                  <a:cubicBezTo>
                    <a:pt x="10876" y="17053"/>
                    <a:pt x="10946" y="17029"/>
                    <a:pt x="11009" y="16994"/>
                  </a:cubicBezTo>
                  <a:lnTo>
                    <a:pt x="11011" y="16997"/>
                  </a:lnTo>
                  <a:lnTo>
                    <a:pt x="16985" y="13703"/>
                  </a:lnTo>
                  <a:cubicBezTo>
                    <a:pt x="16985" y="13703"/>
                    <a:pt x="19967" y="15347"/>
                    <a:pt x="19967" y="15347"/>
                  </a:cubicBezTo>
                  <a:close/>
                  <a:moveTo>
                    <a:pt x="1633" y="6253"/>
                  </a:moveTo>
                  <a:lnTo>
                    <a:pt x="10800" y="1198"/>
                  </a:lnTo>
                  <a:lnTo>
                    <a:pt x="19967" y="6253"/>
                  </a:lnTo>
                  <a:lnTo>
                    <a:pt x="10800" y="11307"/>
                  </a:lnTo>
                  <a:cubicBezTo>
                    <a:pt x="10800" y="11307"/>
                    <a:pt x="1633" y="6253"/>
                    <a:pt x="1633" y="6253"/>
                  </a:cubicBezTo>
                  <a:close/>
                  <a:moveTo>
                    <a:pt x="21600" y="10800"/>
                  </a:moveTo>
                  <a:cubicBezTo>
                    <a:pt x="21600" y="10574"/>
                    <a:pt x="21484" y="10383"/>
                    <a:pt x="21319" y="10290"/>
                  </a:cubicBezTo>
                  <a:lnTo>
                    <a:pt x="21320" y="10287"/>
                  </a:lnTo>
                  <a:lnTo>
                    <a:pt x="18127" y="8526"/>
                  </a:lnTo>
                  <a:lnTo>
                    <a:pt x="21320" y="6766"/>
                  </a:lnTo>
                  <a:lnTo>
                    <a:pt x="21319" y="6762"/>
                  </a:lnTo>
                  <a:cubicBezTo>
                    <a:pt x="21484" y="6671"/>
                    <a:pt x="21600" y="6479"/>
                    <a:pt x="21600" y="6253"/>
                  </a:cubicBezTo>
                  <a:cubicBezTo>
                    <a:pt x="21600" y="6027"/>
                    <a:pt x="21484" y="5835"/>
                    <a:pt x="21319" y="5743"/>
                  </a:cubicBezTo>
                  <a:lnTo>
                    <a:pt x="21320" y="5740"/>
                  </a:lnTo>
                  <a:lnTo>
                    <a:pt x="11011" y="56"/>
                  </a:lnTo>
                  <a:lnTo>
                    <a:pt x="11009" y="59"/>
                  </a:lnTo>
                  <a:cubicBezTo>
                    <a:pt x="10946" y="23"/>
                    <a:pt x="10876" y="0"/>
                    <a:pt x="10800" y="0"/>
                  </a:cubicBezTo>
                  <a:cubicBezTo>
                    <a:pt x="10724" y="0"/>
                    <a:pt x="10654" y="23"/>
                    <a:pt x="10591" y="59"/>
                  </a:cubicBezTo>
                  <a:lnTo>
                    <a:pt x="10589" y="56"/>
                  </a:lnTo>
                  <a:lnTo>
                    <a:pt x="280" y="5740"/>
                  </a:lnTo>
                  <a:lnTo>
                    <a:pt x="281" y="5743"/>
                  </a:lnTo>
                  <a:cubicBezTo>
                    <a:pt x="116" y="5835"/>
                    <a:pt x="0" y="6027"/>
                    <a:pt x="0" y="6253"/>
                  </a:cubicBezTo>
                  <a:cubicBezTo>
                    <a:pt x="0" y="6479"/>
                    <a:pt x="116" y="6671"/>
                    <a:pt x="281" y="6762"/>
                  </a:cubicBezTo>
                  <a:lnTo>
                    <a:pt x="280" y="6766"/>
                  </a:lnTo>
                  <a:lnTo>
                    <a:pt x="3473" y="8526"/>
                  </a:lnTo>
                  <a:lnTo>
                    <a:pt x="280" y="10287"/>
                  </a:lnTo>
                  <a:lnTo>
                    <a:pt x="281" y="10290"/>
                  </a:lnTo>
                  <a:cubicBezTo>
                    <a:pt x="116" y="10383"/>
                    <a:pt x="0" y="10574"/>
                    <a:pt x="0" y="10800"/>
                  </a:cubicBezTo>
                  <a:cubicBezTo>
                    <a:pt x="0" y="11026"/>
                    <a:pt x="116" y="11218"/>
                    <a:pt x="281" y="11310"/>
                  </a:cubicBezTo>
                  <a:lnTo>
                    <a:pt x="280" y="11313"/>
                  </a:lnTo>
                  <a:lnTo>
                    <a:pt x="3473" y="13074"/>
                  </a:lnTo>
                  <a:lnTo>
                    <a:pt x="280" y="14834"/>
                  </a:lnTo>
                  <a:lnTo>
                    <a:pt x="281" y="14838"/>
                  </a:lnTo>
                  <a:cubicBezTo>
                    <a:pt x="116" y="14930"/>
                    <a:pt x="0" y="15121"/>
                    <a:pt x="0" y="15347"/>
                  </a:cubicBezTo>
                  <a:cubicBezTo>
                    <a:pt x="0" y="15574"/>
                    <a:pt x="116" y="15765"/>
                    <a:pt x="281" y="15857"/>
                  </a:cubicBezTo>
                  <a:lnTo>
                    <a:pt x="280" y="15860"/>
                  </a:lnTo>
                  <a:lnTo>
                    <a:pt x="10589" y="21544"/>
                  </a:lnTo>
                  <a:lnTo>
                    <a:pt x="10591" y="21541"/>
                  </a:lnTo>
                  <a:cubicBezTo>
                    <a:pt x="10654" y="21577"/>
                    <a:pt x="10724" y="21600"/>
                    <a:pt x="10800" y="21600"/>
                  </a:cubicBezTo>
                  <a:cubicBezTo>
                    <a:pt x="10876" y="21600"/>
                    <a:pt x="10946" y="21577"/>
                    <a:pt x="11009" y="21541"/>
                  </a:cubicBezTo>
                  <a:lnTo>
                    <a:pt x="11011" y="21544"/>
                  </a:lnTo>
                  <a:lnTo>
                    <a:pt x="21320" y="15860"/>
                  </a:lnTo>
                  <a:lnTo>
                    <a:pt x="21319" y="15857"/>
                  </a:lnTo>
                  <a:cubicBezTo>
                    <a:pt x="21484" y="15765"/>
                    <a:pt x="21600" y="15574"/>
                    <a:pt x="21600" y="15347"/>
                  </a:cubicBezTo>
                  <a:cubicBezTo>
                    <a:pt x="21600" y="15121"/>
                    <a:pt x="21484" y="14930"/>
                    <a:pt x="21319" y="14838"/>
                  </a:cubicBezTo>
                  <a:lnTo>
                    <a:pt x="21320" y="14834"/>
                  </a:lnTo>
                  <a:lnTo>
                    <a:pt x="18127" y="13074"/>
                  </a:lnTo>
                  <a:lnTo>
                    <a:pt x="21320" y="11313"/>
                  </a:lnTo>
                  <a:lnTo>
                    <a:pt x="21319" y="11310"/>
                  </a:lnTo>
                  <a:cubicBezTo>
                    <a:pt x="21484" y="11218"/>
                    <a:pt x="21600" y="11026"/>
                    <a:pt x="21600" y="1080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7965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 panose="020B0502020104020203"/>
                  <a:ea typeface="Gill Sans" panose="020B0502020104020203"/>
                  <a:cs typeface="Gill Sans" panose="020B0502020104020203"/>
                  <a:sym typeface="Gill Sans" panose="020B0502020104020203"/>
                </a:defRPr>
              </a:pPr>
              <a:endParaRPr sz="160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64" y="1792545"/>
            <a:ext cx="4868900" cy="4049688"/>
          </a:xfrm>
          <a:prstGeom prst="rect">
            <a:avLst/>
          </a:prstGeom>
        </p:spPr>
      </p:pic>
      <p:pic>
        <p:nvPicPr>
          <p:cNvPr id="3" name="Picture Placeholder 2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214" y="2164030"/>
            <a:ext cx="4267200" cy="2382838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224" y="-660237"/>
            <a:ext cx="8644877" cy="9333785"/>
          </a:xfrm>
          <a:prstGeom prst="rect">
            <a:avLst/>
          </a:prstGeom>
        </p:spPr>
      </p:pic>
      <p:sp>
        <p:nvSpPr>
          <p:cNvPr id="4" name="标题 9"/>
          <p:cNvSpPr>
            <a:spLocks noGrp="1"/>
          </p:cNvSpPr>
          <p:nvPr>
            <p:ph type="title"/>
          </p:nvPr>
        </p:nvSpPr>
        <p:spPr>
          <a:xfrm>
            <a:off x="3842183" y="2744048"/>
            <a:ext cx="5865156" cy="755650"/>
          </a:xfrm>
        </p:spPr>
        <p:txBody>
          <a:bodyPr wrap="square">
            <a:spAutoFit/>
          </a:bodyPr>
          <a:lstStyle/>
          <a:p>
            <a:pPr algn="dist"/>
            <a:r>
              <a:rPr lang="zh-CN" altLang="en-US" sz="4800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业务流程</a:t>
            </a:r>
          </a:p>
        </p:txBody>
      </p:sp>
      <p:sp>
        <p:nvSpPr>
          <p:cNvPr id="7" name="标题 9"/>
          <p:cNvSpPr txBox="1"/>
          <p:nvPr/>
        </p:nvSpPr>
        <p:spPr>
          <a:xfrm>
            <a:off x="1512640" y="2657899"/>
            <a:ext cx="2002471" cy="168507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b="1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02</a:t>
            </a:r>
            <a:endParaRPr lang="zh-CN" altLang="en-US" sz="11500" b="1" kern="1400" dirty="0">
              <a:solidFill>
                <a:schemeClr val="bg1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72740" y="3768892"/>
            <a:ext cx="3775393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sz="2000" dirty="0"/>
              <a:t>对用户的商品购买记录进行统计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223010" y="1794510"/>
            <a:ext cx="0" cy="3337560"/>
          </a:xfrm>
          <a:prstGeom prst="line">
            <a:avLst/>
          </a:prstGeom>
          <a:ln>
            <a:solidFill>
              <a:schemeClr val="bg1">
                <a:alpha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721090" y="1794510"/>
            <a:ext cx="0" cy="3337560"/>
          </a:xfrm>
          <a:prstGeom prst="line">
            <a:avLst/>
          </a:prstGeom>
          <a:ln>
            <a:solidFill>
              <a:schemeClr val="bg1">
                <a:alpha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3729990" y="1794510"/>
            <a:ext cx="0" cy="3337560"/>
          </a:xfrm>
          <a:prstGeom prst="line">
            <a:avLst/>
          </a:prstGeom>
          <a:ln>
            <a:solidFill>
              <a:schemeClr val="bg1">
                <a:alpha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221730" y="1798320"/>
            <a:ext cx="0" cy="3337560"/>
          </a:xfrm>
          <a:prstGeom prst="line">
            <a:avLst/>
          </a:prstGeom>
          <a:ln>
            <a:solidFill>
              <a:schemeClr val="bg1">
                <a:alpha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333501" y="171450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用户数据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3840480" y="171449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数据处理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6349727" y="168020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数据统计</a:t>
            </a:r>
          </a:p>
        </p:txBody>
      </p:sp>
      <p:sp>
        <p:nvSpPr>
          <p:cNvPr id="25" name="矩形 24"/>
          <p:cNvSpPr/>
          <p:nvPr/>
        </p:nvSpPr>
        <p:spPr>
          <a:xfrm>
            <a:off x="8906824" y="171449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数据存储</a:t>
            </a:r>
            <a:endParaRPr lang="zh-CN" altLang="en-US" sz="2400" dirty="0"/>
          </a:p>
        </p:txBody>
      </p:sp>
      <p:sp>
        <p:nvSpPr>
          <p:cNvPr id="26" name="文本框 25"/>
          <p:cNvSpPr txBox="1"/>
          <p:nvPr/>
        </p:nvSpPr>
        <p:spPr>
          <a:xfrm>
            <a:off x="1345711" y="2363057"/>
            <a:ext cx="2177758" cy="25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用户通过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app/web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网站使用程序而生成得日志文件，通过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flume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技术收集，发送到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Kafka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消息队列。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910667" y="2292620"/>
            <a:ext cx="2205776" cy="25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sparkstreaming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技术设计读取来自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Kafka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得消息，并对数据进行过滤，滤除掉脏数据。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382072" y="2263982"/>
            <a:ext cx="2121521" cy="2951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对于用户的购买日志，计算出用户每个商品的购买金额，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在这里使用</a:t>
            </a:r>
            <a:r>
              <a:rPr lang="en-US" altLang="zh-CN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内存数据库来进行存储实时数据，来实现累加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8906824" y="2314129"/>
            <a:ext cx="2129140" cy="33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当我们将数据过滤完成，计算统计结束，就需要将他存储起来，这里我们使用基于</a:t>
            </a:r>
            <a:r>
              <a:rPr lang="en-US" altLang="zh-CN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hdfs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</a:t>
            </a:r>
            <a:r>
              <a:rPr lang="en-US" altLang="zh-CN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hbase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列式数据库来进行存储，以供离线组做用户画像。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5" grpId="0"/>
      <p:bldP spid="26" grpId="0"/>
      <p:bldP spid="27" grpId="0"/>
      <p:bldP spid="28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137" y="-842839"/>
            <a:ext cx="8644877" cy="9333785"/>
          </a:xfrm>
          <a:prstGeom prst="rect">
            <a:avLst/>
          </a:prstGeom>
        </p:spPr>
      </p:pic>
      <p:sp>
        <p:nvSpPr>
          <p:cNvPr id="4" name="标题 9"/>
          <p:cNvSpPr>
            <a:spLocks noGrp="1"/>
          </p:cNvSpPr>
          <p:nvPr>
            <p:ph type="title"/>
          </p:nvPr>
        </p:nvSpPr>
        <p:spPr>
          <a:xfrm>
            <a:off x="3831727" y="3051175"/>
            <a:ext cx="5865156" cy="755650"/>
          </a:xfrm>
        </p:spPr>
        <p:txBody>
          <a:bodyPr wrap="square">
            <a:spAutoFit/>
          </a:bodyPr>
          <a:lstStyle/>
          <a:p>
            <a:pPr algn="dist"/>
            <a:r>
              <a:rPr lang="zh-CN" altLang="en-US" sz="4800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技术架构</a:t>
            </a:r>
          </a:p>
        </p:txBody>
      </p:sp>
      <p:sp>
        <p:nvSpPr>
          <p:cNvPr id="7" name="标题 9"/>
          <p:cNvSpPr txBox="1"/>
          <p:nvPr/>
        </p:nvSpPr>
        <p:spPr>
          <a:xfrm>
            <a:off x="1498126" y="2657899"/>
            <a:ext cx="2002471" cy="168507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b="1" kern="140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03</a:t>
            </a:r>
            <a:endParaRPr lang="zh-CN" altLang="en-US" sz="11500" b="1" kern="1400" dirty="0">
              <a:solidFill>
                <a:schemeClr val="bg1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524000" y="1685073"/>
            <a:ext cx="9144000" cy="1367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prstClr val="white"/>
                </a:solidFill>
                <a:latin typeface="Poppins Light" charset="0"/>
              </a:rPr>
              <a:t>Sparkstream</a:t>
            </a:r>
            <a:r>
              <a:rPr lang="zh-CN" altLang="en-US" dirty="0">
                <a:solidFill>
                  <a:prstClr val="white"/>
                </a:solidFill>
                <a:latin typeface="Poppins Light" charset="0"/>
              </a:rPr>
              <a:t>准实时流式框架，微批处理，支持动态资源支持复杂的业务逻辑</a:t>
            </a:r>
            <a:endParaRPr lang="zh-CN" altLang="zh-CN" sz="2400" dirty="0">
              <a:solidFill>
                <a:schemeClr val="bg1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66694" y="1774989"/>
            <a:ext cx="643125" cy="608023"/>
            <a:chOff x="582459" y="1674421"/>
            <a:chExt cx="643125" cy="608023"/>
          </a:xfrm>
        </p:grpSpPr>
        <p:sp>
          <p:nvSpPr>
            <p:cNvPr id="9" name="矩形: 圆角 8"/>
            <p:cNvSpPr/>
            <p:nvPr/>
          </p:nvSpPr>
          <p:spPr>
            <a:xfrm>
              <a:off x="605642" y="1674421"/>
              <a:ext cx="593766" cy="593766"/>
            </a:xfrm>
            <a:prstGeom prst="roundRect">
              <a:avLst/>
            </a:prstGeom>
            <a:gradFill flip="none" rotWithShape="1">
              <a:gsLst>
                <a:gs pos="20000">
                  <a:srgbClr val="BFBFBF"/>
                </a:gs>
                <a:gs pos="80000">
                  <a:srgbClr val="FFFFFF"/>
                </a:gs>
                <a:gs pos="100000">
                  <a:schemeClr val="accent1">
                    <a:tint val="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82459" y="1697669"/>
              <a:ext cx="64312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>
                  <a:gradFill>
                    <a:gsLst>
                      <a:gs pos="0">
                        <a:srgbClr val="004258"/>
                      </a:gs>
                      <a:gs pos="100000">
                        <a:srgbClr val="1680A8"/>
                      </a:gs>
                    </a:gsLst>
                    <a:lin ang="5400000" scaled="1"/>
                  </a:gra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01</a:t>
              </a:r>
              <a:endParaRPr lang="zh-CN" altLang="en-US" sz="3200" b="1" dirty="0">
                <a:gradFill>
                  <a:gsLst>
                    <a:gs pos="0">
                      <a:srgbClr val="004258"/>
                    </a:gs>
                    <a:gs pos="100000">
                      <a:srgbClr val="1680A8"/>
                    </a:gs>
                  </a:gsLst>
                  <a:lin ang="5400000" scaled="1"/>
                </a:gra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cxnSp>
        <p:nvCxnSpPr>
          <p:cNvPr id="16" name="直接箭头连接符 15"/>
          <p:cNvCxnSpPr/>
          <p:nvPr/>
        </p:nvCxnSpPr>
        <p:spPr>
          <a:xfrm>
            <a:off x="4553019" y="4708478"/>
            <a:ext cx="3466719" cy="0"/>
          </a:xfrm>
          <a:prstGeom prst="straightConnector1">
            <a:avLst/>
          </a:prstGeom>
          <a:ln w="38100">
            <a:solidFill>
              <a:schemeClr val="bg1"/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9159240" y="-1584960"/>
            <a:ext cx="746760" cy="792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229" y="3205921"/>
            <a:ext cx="3145809" cy="400541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6543" y="3347152"/>
            <a:ext cx="1786283" cy="303607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3145" y="3786984"/>
            <a:ext cx="1499746" cy="9205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96296E-6 L 0.24557 0.0051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79" y="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984" y="2772547"/>
            <a:ext cx="3261643" cy="359085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361090" y="1226281"/>
            <a:ext cx="10317268" cy="25101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altLang="zh-CN" sz="2800" b="1" dirty="0">
                <a:solidFill>
                  <a:srgbClr val="FFC000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Spark Streaming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altLang="zh-CN" sz="2400" dirty="0" err="1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SparkStreaming</a:t>
            </a:r>
            <a:r>
              <a:rPr lang="zh-CN" altLang="en-US" sz="2400" dirty="0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是</a:t>
            </a:r>
            <a:r>
              <a:rPr lang="en-US" altLang="zh-CN" sz="2400" dirty="0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spark</a:t>
            </a:r>
            <a:r>
              <a:rPr lang="zh-CN" altLang="en-US" sz="2400" dirty="0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的扩展，支持可扩展、高吞吐量、容错的实时数据流处理，实时数据来源可以是</a:t>
            </a:r>
            <a:r>
              <a:rPr lang="en-US" altLang="zh-CN" sz="2400" dirty="0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Kafka</a:t>
            </a:r>
            <a:r>
              <a:rPr lang="zh-CN" altLang="en-US" sz="2400" dirty="0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flume</a:t>
            </a:r>
            <a:r>
              <a:rPr lang="zh-CN" altLang="en-US" sz="2400" dirty="0">
                <a:solidFill>
                  <a:schemeClr val="bg1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等可用复杂的算子来处理数据</a:t>
            </a:r>
            <a:endParaRPr lang="zh-CN" altLang="zh-CN" sz="2400" dirty="0">
              <a:solidFill>
                <a:schemeClr val="bg1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66694" y="1310965"/>
            <a:ext cx="643125" cy="608023"/>
            <a:chOff x="582459" y="1674421"/>
            <a:chExt cx="643125" cy="608023"/>
          </a:xfrm>
        </p:grpSpPr>
        <p:sp>
          <p:nvSpPr>
            <p:cNvPr id="12" name="矩形: 圆角 11"/>
            <p:cNvSpPr/>
            <p:nvPr/>
          </p:nvSpPr>
          <p:spPr>
            <a:xfrm>
              <a:off x="605642" y="1674421"/>
              <a:ext cx="593766" cy="593766"/>
            </a:xfrm>
            <a:prstGeom prst="roundRect">
              <a:avLst/>
            </a:prstGeom>
            <a:gradFill flip="none" rotWithShape="1">
              <a:gsLst>
                <a:gs pos="20000">
                  <a:srgbClr val="BFBFBF"/>
                </a:gs>
                <a:gs pos="80000">
                  <a:srgbClr val="FFFFFF"/>
                </a:gs>
                <a:gs pos="100000">
                  <a:schemeClr val="accent1">
                    <a:tint val="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82459" y="1697669"/>
              <a:ext cx="64312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>
                  <a:gradFill>
                    <a:gsLst>
                      <a:gs pos="0">
                        <a:srgbClr val="004258"/>
                      </a:gs>
                      <a:gs pos="100000">
                        <a:srgbClr val="1680A8"/>
                      </a:gs>
                    </a:gsLst>
                    <a:lin ang="5400000" scaled="1"/>
                  </a:gra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03</a:t>
              </a:r>
              <a:endParaRPr lang="zh-CN" altLang="en-US" sz="3200" b="1" dirty="0">
                <a:gradFill>
                  <a:gsLst>
                    <a:gs pos="0">
                      <a:srgbClr val="004258"/>
                    </a:gs>
                    <a:gs pos="100000">
                      <a:srgbClr val="1680A8"/>
                    </a:gs>
                  </a:gsLst>
                  <a:lin ang="5400000" scaled="1"/>
                </a:gra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7479055" y="4207526"/>
            <a:ext cx="3586058" cy="1554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1200"/>
              </a:spcBef>
              <a:buClr>
                <a:srgbClr val="FFC000"/>
              </a:buClr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prstClr val="white"/>
                </a:solidFill>
                <a:latin typeface="Poppins Light" charset="0"/>
                <a:ea typeface="Poppins Light" charset="0"/>
                <a:cs typeface="Poppins Light" charset="0"/>
              </a:rPr>
              <a:t>按照时间间隔对数据进行计算，对历史数据不做处理</a:t>
            </a:r>
            <a:endParaRPr lang="en-US" altLang="zh-CN" dirty="0">
              <a:solidFill>
                <a:prstClr val="white"/>
              </a:solidFill>
              <a:latin typeface="Poppins Light" charset="0"/>
              <a:ea typeface="Poppins Light" charset="0"/>
              <a:cs typeface="Poppins Light" charset="0"/>
            </a:endParaRPr>
          </a:p>
          <a:p>
            <a:pPr marL="342900" indent="-342900">
              <a:lnSpc>
                <a:spcPct val="120000"/>
              </a:lnSpc>
              <a:spcBef>
                <a:spcPts val="1200"/>
              </a:spcBef>
              <a:buClr>
                <a:srgbClr val="FFC000"/>
              </a:buClr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prstClr val="white"/>
                </a:solidFill>
                <a:latin typeface="Poppins Light" charset="0"/>
                <a:ea typeface="Poppins Light" charset="0"/>
                <a:cs typeface="Poppins Light" charset="0"/>
              </a:rPr>
              <a:t>按照间隔对数据进行计算，需要对历史数据进行整合</a:t>
            </a:r>
            <a:endParaRPr lang="zh-CN" altLang="en-US" sz="2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976142" y="3736428"/>
            <a:ext cx="1665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rgbClr val="004258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工作单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7418272" y="2914123"/>
            <a:ext cx="2487728" cy="1163595"/>
            <a:chOff x="7569479" y="2831707"/>
            <a:chExt cx="1665692" cy="1163595"/>
          </a:xfrm>
        </p:grpSpPr>
        <p:sp>
          <p:nvSpPr>
            <p:cNvPr id="15" name="KSO_Shape"/>
            <p:cNvSpPr/>
            <p:nvPr/>
          </p:nvSpPr>
          <p:spPr bwMode="auto">
            <a:xfrm>
              <a:off x="7569479" y="2831707"/>
              <a:ext cx="1621818" cy="1083915"/>
            </a:xfrm>
            <a:custGeom>
              <a:avLst/>
              <a:gdLst>
                <a:gd name="T0" fmla="*/ 2147483646 w 14839"/>
                <a:gd name="T1" fmla="*/ 2147483646 h 9919"/>
                <a:gd name="T2" fmla="*/ 2147483646 w 14839"/>
                <a:gd name="T3" fmla="*/ 2147483646 h 9919"/>
                <a:gd name="T4" fmla="*/ 2147483646 w 14839"/>
                <a:gd name="T5" fmla="*/ 2147483646 h 9919"/>
                <a:gd name="T6" fmla="*/ 2147483646 w 14839"/>
                <a:gd name="T7" fmla="*/ 2147483646 h 9919"/>
                <a:gd name="T8" fmla="*/ 2147483646 w 14839"/>
                <a:gd name="T9" fmla="*/ 2147483646 h 9919"/>
                <a:gd name="T10" fmla="*/ 2147483646 w 14839"/>
                <a:gd name="T11" fmla="*/ 2147483646 h 9919"/>
                <a:gd name="T12" fmla="*/ 2147483646 w 14839"/>
                <a:gd name="T13" fmla="*/ 2147483646 h 9919"/>
                <a:gd name="T14" fmla="*/ 2147483646 w 14839"/>
                <a:gd name="T15" fmla="*/ 2147483646 h 9919"/>
                <a:gd name="T16" fmla="*/ 2147483646 w 14839"/>
                <a:gd name="T17" fmla="*/ 2147483646 h 9919"/>
                <a:gd name="T18" fmla="*/ 2147483646 w 14839"/>
                <a:gd name="T19" fmla="*/ 2147483646 h 9919"/>
                <a:gd name="T20" fmla="*/ 2147483646 w 14839"/>
                <a:gd name="T21" fmla="*/ 2147483646 h 9919"/>
                <a:gd name="T22" fmla="*/ 0 w 14839"/>
                <a:gd name="T23" fmla="*/ 2147483646 h 9919"/>
                <a:gd name="T24" fmla="*/ 2147483646 w 14839"/>
                <a:gd name="T25" fmla="*/ 2147483646 h 9919"/>
                <a:gd name="T26" fmla="*/ 2147483646 w 14839"/>
                <a:gd name="T27" fmla="*/ 2147483646 h 9919"/>
                <a:gd name="T28" fmla="*/ 2147483646 w 14839"/>
                <a:gd name="T29" fmla="*/ 2147483646 h 9919"/>
                <a:gd name="T30" fmla="*/ 2147483646 w 14839"/>
                <a:gd name="T31" fmla="*/ 2147483646 h 9919"/>
                <a:gd name="T32" fmla="*/ 2147483646 w 14839"/>
                <a:gd name="T33" fmla="*/ 2147483646 h 9919"/>
                <a:gd name="T34" fmla="*/ 2147483646 w 14839"/>
                <a:gd name="T35" fmla="*/ 2147483646 h 9919"/>
                <a:gd name="T36" fmla="*/ 2147483646 w 14839"/>
                <a:gd name="T37" fmla="*/ 2147483646 h 9919"/>
                <a:gd name="T38" fmla="*/ 2147483646 w 14839"/>
                <a:gd name="T39" fmla="*/ 2147483646 h 9919"/>
                <a:gd name="T40" fmla="*/ 2147483646 w 14839"/>
                <a:gd name="T41" fmla="*/ 2147483646 h 9919"/>
                <a:gd name="T42" fmla="*/ 2147483646 w 14839"/>
                <a:gd name="T43" fmla="*/ 2147483646 h 9919"/>
                <a:gd name="T44" fmla="*/ 2147483646 w 14839"/>
                <a:gd name="T45" fmla="*/ 0 h 9919"/>
                <a:gd name="T46" fmla="*/ 2147483646 w 14839"/>
                <a:gd name="T47" fmla="*/ 2147483646 h 9919"/>
                <a:gd name="T48" fmla="*/ 2147483646 w 14839"/>
                <a:gd name="T49" fmla="*/ 2147483646 h 9919"/>
                <a:gd name="T50" fmla="*/ 2147483646 w 14839"/>
                <a:gd name="T51" fmla="*/ 2147483646 h 9919"/>
                <a:gd name="T52" fmla="*/ 2147483646 w 14839"/>
                <a:gd name="T53" fmla="*/ 2147483646 h 9919"/>
                <a:gd name="T54" fmla="*/ 2147483646 w 14839"/>
                <a:gd name="T55" fmla="*/ 2147483646 h 9919"/>
                <a:gd name="T56" fmla="*/ 2147483646 w 14839"/>
                <a:gd name="T57" fmla="*/ 2147483646 h 9919"/>
                <a:gd name="T58" fmla="*/ 2147483646 w 14839"/>
                <a:gd name="T59" fmla="*/ 2147483646 h 9919"/>
                <a:gd name="T60" fmla="*/ 2147483646 w 14839"/>
                <a:gd name="T61" fmla="*/ 2147483646 h 9919"/>
                <a:gd name="T62" fmla="*/ 2147483646 w 14839"/>
                <a:gd name="T63" fmla="*/ 2147483646 h 9919"/>
                <a:gd name="T64" fmla="*/ 2147483646 w 14839"/>
                <a:gd name="T65" fmla="*/ 2147483646 h 9919"/>
                <a:gd name="T66" fmla="*/ 2147483646 w 14839"/>
                <a:gd name="T67" fmla="*/ 2147483646 h 9919"/>
                <a:gd name="T68" fmla="*/ 2147483646 w 14839"/>
                <a:gd name="T69" fmla="*/ 2147483646 h 9919"/>
                <a:gd name="T70" fmla="*/ 2147483646 w 14839"/>
                <a:gd name="T71" fmla="*/ 2147483646 h 9919"/>
                <a:gd name="T72" fmla="*/ 2147483646 w 14839"/>
                <a:gd name="T73" fmla="*/ 2147483646 h 9919"/>
                <a:gd name="T74" fmla="*/ 2147483646 w 14839"/>
                <a:gd name="T75" fmla="*/ 2147483646 h 9919"/>
                <a:gd name="T76" fmla="*/ 2147483646 w 14839"/>
                <a:gd name="T77" fmla="*/ 2147483646 h 9919"/>
                <a:gd name="T78" fmla="*/ 2147483646 w 14839"/>
                <a:gd name="T79" fmla="*/ 2147483646 h 9919"/>
                <a:gd name="T80" fmla="*/ 2147483646 w 14839"/>
                <a:gd name="T81" fmla="*/ 2147483646 h 9919"/>
                <a:gd name="T82" fmla="*/ 2147483646 w 14839"/>
                <a:gd name="T83" fmla="*/ 2147483646 h 9919"/>
                <a:gd name="T84" fmla="*/ 2147483646 w 14839"/>
                <a:gd name="T85" fmla="*/ 2147483646 h 9919"/>
                <a:gd name="T86" fmla="*/ 2147483646 w 14839"/>
                <a:gd name="T87" fmla="*/ 2147483646 h 9919"/>
                <a:gd name="T88" fmla="*/ 2147483646 w 14839"/>
                <a:gd name="T89" fmla="*/ 2147483646 h 9919"/>
                <a:gd name="T90" fmla="*/ 2147483646 w 14839"/>
                <a:gd name="T91" fmla="*/ 2147483646 h 991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14839" h="9919">
                  <a:moveTo>
                    <a:pt x="2015" y="8150"/>
                  </a:moveTo>
                  <a:lnTo>
                    <a:pt x="731" y="8150"/>
                  </a:lnTo>
                  <a:lnTo>
                    <a:pt x="692" y="8149"/>
                  </a:lnTo>
                  <a:lnTo>
                    <a:pt x="655" y="8146"/>
                  </a:lnTo>
                  <a:lnTo>
                    <a:pt x="619" y="8141"/>
                  </a:lnTo>
                  <a:lnTo>
                    <a:pt x="583" y="8135"/>
                  </a:lnTo>
                  <a:lnTo>
                    <a:pt x="548" y="8127"/>
                  </a:lnTo>
                  <a:lnTo>
                    <a:pt x="513" y="8117"/>
                  </a:lnTo>
                  <a:lnTo>
                    <a:pt x="480" y="8105"/>
                  </a:lnTo>
                  <a:lnTo>
                    <a:pt x="447" y="8093"/>
                  </a:lnTo>
                  <a:lnTo>
                    <a:pt x="414" y="8078"/>
                  </a:lnTo>
                  <a:lnTo>
                    <a:pt x="383" y="8061"/>
                  </a:lnTo>
                  <a:lnTo>
                    <a:pt x="352" y="8045"/>
                  </a:lnTo>
                  <a:lnTo>
                    <a:pt x="322" y="8025"/>
                  </a:lnTo>
                  <a:lnTo>
                    <a:pt x="294" y="8005"/>
                  </a:lnTo>
                  <a:lnTo>
                    <a:pt x="267" y="7983"/>
                  </a:lnTo>
                  <a:lnTo>
                    <a:pt x="240" y="7960"/>
                  </a:lnTo>
                  <a:lnTo>
                    <a:pt x="214" y="7936"/>
                  </a:lnTo>
                  <a:lnTo>
                    <a:pt x="190" y="7911"/>
                  </a:lnTo>
                  <a:lnTo>
                    <a:pt x="168" y="7884"/>
                  </a:lnTo>
                  <a:lnTo>
                    <a:pt x="145" y="7856"/>
                  </a:lnTo>
                  <a:lnTo>
                    <a:pt x="125" y="7828"/>
                  </a:lnTo>
                  <a:lnTo>
                    <a:pt x="106" y="7798"/>
                  </a:lnTo>
                  <a:lnTo>
                    <a:pt x="89" y="7768"/>
                  </a:lnTo>
                  <a:lnTo>
                    <a:pt x="72" y="7736"/>
                  </a:lnTo>
                  <a:lnTo>
                    <a:pt x="57" y="7703"/>
                  </a:lnTo>
                  <a:lnTo>
                    <a:pt x="45" y="7671"/>
                  </a:lnTo>
                  <a:lnTo>
                    <a:pt x="34" y="7637"/>
                  </a:lnTo>
                  <a:lnTo>
                    <a:pt x="24" y="7602"/>
                  </a:lnTo>
                  <a:lnTo>
                    <a:pt x="16" y="7567"/>
                  </a:lnTo>
                  <a:lnTo>
                    <a:pt x="9" y="7531"/>
                  </a:lnTo>
                  <a:lnTo>
                    <a:pt x="5" y="7495"/>
                  </a:lnTo>
                  <a:lnTo>
                    <a:pt x="1" y="7458"/>
                  </a:lnTo>
                  <a:lnTo>
                    <a:pt x="0" y="7420"/>
                  </a:lnTo>
                  <a:lnTo>
                    <a:pt x="0" y="730"/>
                  </a:lnTo>
                  <a:lnTo>
                    <a:pt x="1" y="693"/>
                  </a:lnTo>
                  <a:lnTo>
                    <a:pt x="5" y="655"/>
                  </a:lnTo>
                  <a:lnTo>
                    <a:pt x="9" y="619"/>
                  </a:lnTo>
                  <a:lnTo>
                    <a:pt x="16" y="583"/>
                  </a:lnTo>
                  <a:lnTo>
                    <a:pt x="24" y="548"/>
                  </a:lnTo>
                  <a:lnTo>
                    <a:pt x="34" y="514"/>
                  </a:lnTo>
                  <a:lnTo>
                    <a:pt x="45" y="480"/>
                  </a:lnTo>
                  <a:lnTo>
                    <a:pt x="57" y="446"/>
                  </a:lnTo>
                  <a:lnTo>
                    <a:pt x="72" y="414"/>
                  </a:lnTo>
                  <a:lnTo>
                    <a:pt x="89" y="383"/>
                  </a:lnTo>
                  <a:lnTo>
                    <a:pt x="106" y="353"/>
                  </a:lnTo>
                  <a:lnTo>
                    <a:pt x="125" y="322"/>
                  </a:lnTo>
                  <a:lnTo>
                    <a:pt x="145" y="294"/>
                  </a:lnTo>
                  <a:lnTo>
                    <a:pt x="168" y="266"/>
                  </a:lnTo>
                  <a:lnTo>
                    <a:pt x="190" y="240"/>
                  </a:lnTo>
                  <a:lnTo>
                    <a:pt x="214" y="214"/>
                  </a:lnTo>
                  <a:lnTo>
                    <a:pt x="240" y="190"/>
                  </a:lnTo>
                  <a:lnTo>
                    <a:pt x="267" y="168"/>
                  </a:lnTo>
                  <a:lnTo>
                    <a:pt x="294" y="145"/>
                  </a:lnTo>
                  <a:lnTo>
                    <a:pt x="322" y="125"/>
                  </a:lnTo>
                  <a:lnTo>
                    <a:pt x="352" y="106"/>
                  </a:lnTo>
                  <a:lnTo>
                    <a:pt x="383" y="89"/>
                  </a:lnTo>
                  <a:lnTo>
                    <a:pt x="414" y="72"/>
                  </a:lnTo>
                  <a:lnTo>
                    <a:pt x="447" y="58"/>
                  </a:lnTo>
                  <a:lnTo>
                    <a:pt x="480" y="45"/>
                  </a:lnTo>
                  <a:lnTo>
                    <a:pt x="513" y="33"/>
                  </a:lnTo>
                  <a:lnTo>
                    <a:pt x="548" y="24"/>
                  </a:lnTo>
                  <a:lnTo>
                    <a:pt x="583" y="15"/>
                  </a:lnTo>
                  <a:lnTo>
                    <a:pt x="619" y="9"/>
                  </a:lnTo>
                  <a:lnTo>
                    <a:pt x="655" y="5"/>
                  </a:lnTo>
                  <a:lnTo>
                    <a:pt x="692" y="1"/>
                  </a:lnTo>
                  <a:lnTo>
                    <a:pt x="731" y="0"/>
                  </a:lnTo>
                  <a:lnTo>
                    <a:pt x="14108" y="0"/>
                  </a:lnTo>
                  <a:lnTo>
                    <a:pt x="14146" y="1"/>
                  </a:lnTo>
                  <a:lnTo>
                    <a:pt x="14182" y="5"/>
                  </a:lnTo>
                  <a:lnTo>
                    <a:pt x="14219" y="9"/>
                  </a:lnTo>
                  <a:lnTo>
                    <a:pt x="14255" y="15"/>
                  </a:lnTo>
                  <a:lnTo>
                    <a:pt x="14290" y="24"/>
                  </a:lnTo>
                  <a:lnTo>
                    <a:pt x="14325" y="33"/>
                  </a:lnTo>
                  <a:lnTo>
                    <a:pt x="14359" y="45"/>
                  </a:lnTo>
                  <a:lnTo>
                    <a:pt x="14392" y="58"/>
                  </a:lnTo>
                  <a:lnTo>
                    <a:pt x="14424" y="72"/>
                  </a:lnTo>
                  <a:lnTo>
                    <a:pt x="14456" y="89"/>
                  </a:lnTo>
                  <a:lnTo>
                    <a:pt x="14486" y="106"/>
                  </a:lnTo>
                  <a:lnTo>
                    <a:pt x="14515" y="125"/>
                  </a:lnTo>
                  <a:lnTo>
                    <a:pt x="14545" y="145"/>
                  </a:lnTo>
                  <a:lnTo>
                    <a:pt x="14572" y="168"/>
                  </a:lnTo>
                  <a:lnTo>
                    <a:pt x="14599" y="190"/>
                  </a:lnTo>
                  <a:lnTo>
                    <a:pt x="14624" y="214"/>
                  </a:lnTo>
                  <a:lnTo>
                    <a:pt x="14648" y="240"/>
                  </a:lnTo>
                  <a:lnTo>
                    <a:pt x="14671" y="266"/>
                  </a:lnTo>
                  <a:lnTo>
                    <a:pt x="14693" y="294"/>
                  </a:lnTo>
                  <a:lnTo>
                    <a:pt x="14714" y="322"/>
                  </a:lnTo>
                  <a:lnTo>
                    <a:pt x="14733" y="353"/>
                  </a:lnTo>
                  <a:lnTo>
                    <a:pt x="14750" y="383"/>
                  </a:lnTo>
                  <a:lnTo>
                    <a:pt x="14765" y="414"/>
                  </a:lnTo>
                  <a:lnTo>
                    <a:pt x="14780" y="446"/>
                  </a:lnTo>
                  <a:lnTo>
                    <a:pt x="14794" y="480"/>
                  </a:lnTo>
                  <a:lnTo>
                    <a:pt x="14805" y="514"/>
                  </a:lnTo>
                  <a:lnTo>
                    <a:pt x="14815" y="548"/>
                  </a:lnTo>
                  <a:lnTo>
                    <a:pt x="14823" y="583"/>
                  </a:lnTo>
                  <a:lnTo>
                    <a:pt x="14830" y="619"/>
                  </a:lnTo>
                  <a:lnTo>
                    <a:pt x="14834" y="655"/>
                  </a:lnTo>
                  <a:lnTo>
                    <a:pt x="14837" y="693"/>
                  </a:lnTo>
                  <a:lnTo>
                    <a:pt x="14839" y="730"/>
                  </a:lnTo>
                  <a:lnTo>
                    <a:pt x="14839" y="7420"/>
                  </a:lnTo>
                  <a:lnTo>
                    <a:pt x="14837" y="7458"/>
                  </a:lnTo>
                  <a:lnTo>
                    <a:pt x="14834" y="7495"/>
                  </a:lnTo>
                  <a:lnTo>
                    <a:pt x="14830" y="7531"/>
                  </a:lnTo>
                  <a:lnTo>
                    <a:pt x="14823" y="7567"/>
                  </a:lnTo>
                  <a:lnTo>
                    <a:pt x="14815" y="7602"/>
                  </a:lnTo>
                  <a:lnTo>
                    <a:pt x="14805" y="7637"/>
                  </a:lnTo>
                  <a:lnTo>
                    <a:pt x="14794" y="7671"/>
                  </a:lnTo>
                  <a:lnTo>
                    <a:pt x="14780" y="7703"/>
                  </a:lnTo>
                  <a:lnTo>
                    <a:pt x="14765" y="7736"/>
                  </a:lnTo>
                  <a:lnTo>
                    <a:pt x="14750" y="7768"/>
                  </a:lnTo>
                  <a:lnTo>
                    <a:pt x="14733" y="7798"/>
                  </a:lnTo>
                  <a:lnTo>
                    <a:pt x="14714" y="7828"/>
                  </a:lnTo>
                  <a:lnTo>
                    <a:pt x="14693" y="7856"/>
                  </a:lnTo>
                  <a:lnTo>
                    <a:pt x="14671" y="7884"/>
                  </a:lnTo>
                  <a:lnTo>
                    <a:pt x="14648" y="7911"/>
                  </a:lnTo>
                  <a:lnTo>
                    <a:pt x="14624" y="7936"/>
                  </a:lnTo>
                  <a:lnTo>
                    <a:pt x="14599" y="7960"/>
                  </a:lnTo>
                  <a:lnTo>
                    <a:pt x="14572" y="7983"/>
                  </a:lnTo>
                  <a:lnTo>
                    <a:pt x="14545" y="8005"/>
                  </a:lnTo>
                  <a:lnTo>
                    <a:pt x="14515" y="8025"/>
                  </a:lnTo>
                  <a:lnTo>
                    <a:pt x="14486" y="8045"/>
                  </a:lnTo>
                  <a:lnTo>
                    <a:pt x="14456" y="8061"/>
                  </a:lnTo>
                  <a:lnTo>
                    <a:pt x="14424" y="8078"/>
                  </a:lnTo>
                  <a:lnTo>
                    <a:pt x="14392" y="8093"/>
                  </a:lnTo>
                  <a:lnTo>
                    <a:pt x="14359" y="8105"/>
                  </a:lnTo>
                  <a:lnTo>
                    <a:pt x="14325" y="8117"/>
                  </a:lnTo>
                  <a:lnTo>
                    <a:pt x="14290" y="8127"/>
                  </a:lnTo>
                  <a:lnTo>
                    <a:pt x="14255" y="8135"/>
                  </a:lnTo>
                  <a:lnTo>
                    <a:pt x="14219" y="8141"/>
                  </a:lnTo>
                  <a:lnTo>
                    <a:pt x="14182" y="8146"/>
                  </a:lnTo>
                  <a:lnTo>
                    <a:pt x="14146" y="8149"/>
                  </a:lnTo>
                  <a:lnTo>
                    <a:pt x="14108" y="8150"/>
                  </a:lnTo>
                  <a:lnTo>
                    <a:pt x="3527" y="8150"/>
                  </a:lnTo>
                  <a:lnTo>
                    <a:pt x="3527" y="9919"/>
                  </a:lnTo>
                  <a:lnTo>
                    <a:pt x="2015" y="8150"/>
                  </a:lnTo>
                  <a:close/>
                </a:path>
              </a:pathLst>
            </a:custGeom>
            <a:gradFill flip="none" rotWithShape="1">
              <a:gsLst>
                <a:gs pos="20000">
                  <a:srgbClr val="BFBFBF"/>
                </a:gs>
                <a:gs pos="80000">
                  <a:srgbClr val="FFFFFF"/>
                </a:gs>
                <a:gs pos="100000">
                  <a:schemeClr val="accent1">
                    <a:tint val="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  <a:round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txBody>
            <a:bodyPr bIns="252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569479" y="3041195"/>
              <a:ext cx="166569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800" dirty="0">
                  <a:solidFill>
                    <a:srgbClr val="C00000"/>
                  </a:solidFill>
                  <a:latin typeface="方正粗宋简体" panose="03000509000000000000" pitchFamily="65" charset="-122"/>
                  <a:ea typeface="方正粗宋简体" panose="03000509000000000000" pitchFamily="65" charset="-122"/>
                </a:rPr>
                <a:t>两种使用方式</a:t>
              </a:r>
            </a:p>
          </p:txBody>
        </p:sp>
      </p:grpSp>
      <p:sp>
        <p:nvSpPr>
          <p:cNvPr id="17" name="矩形 16"/>
          <p:cNvSpPr/>
          <p:nvPr/>
        </p:nvSpPr>
        <p:spPr>
          <a:xfrm>
            <a:off x="9159240" y="-1584960"/>
            <a:ext cx="746760" cy="792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4247" y="2763516"/>
            <a:ext cx="2091109" cy="3688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626</Words>
  <Application>Microsoft Office PowerPoint</Application>
  <PresentationFormat>宽屏</PresentationFormat>
  <Paragraphs>89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AXIS Std M</vt:lpstr>
      <vt:lpstr>Gill Sans</vt:lpstr>
      <vt:lpstr>Lato Light</vt:lpstr>
      <vt:lpstr>Montserrat Semi</vt:lpstr>
      <vt:lpstr>Open Sans</vt:lpstr>
      <vt:lpstr>Poppins Light</vt:lpstr>
      <vt:lpstr>Poppins SemiBold</vt:lpstr>
      <vt:lpstr>等线</vt:lpstr>
      <vt:lpstr>等线 Light</vt:lpstr>
      <vt:lpstr>冬青黑体简体中文 W3</vt:lpstr>
      <vt:lpstr>方正粗宋简体</vt:lpstr>
      <vt:lpstr>方正大黑简体</vt:lpstr>
      <vt:lpstr>方正正大黑简体</vt:lpstr>
      <vt:lpstr>黑体</vt:lpstr>
      <vt:lpstr>微软雅黑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项目背景</vt:lpstr>
      <vt:lpstr>PowerPoint 演示文稿</vt:lpstr>
      <vt:lpstr>业务流程</vt:lpstr>
      <vt:lpstr>PowerPoint 演示文稿</vt:lpstr>
      <vt:lpstr>技术架构</vt:lpstr>
      <vt:lpstr>PowerPoint 演示文稿</vt:lpstr>
      <vt:lpstr>PowerPoint 演示文稿</vt:lpstr>
      <vt:lpstr>实时计算</vt:lpstr>
      <vt:lpstr>PowerPoint 演示文稿</vt:lpstr>
      <vt:lpstr>项目总结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AutoBVT</dc:creator>
  <cp:lastModifiedBy>张 润泽</cp:lastModifiedBy>
  <cp:revision>106</cp:revision>
  <dcterms:created xsi:type="dcterms:W3CDTF">2020-03-05T06:31:30Z</dcterms:created>
  <dcterms:modified xsi:type="dcterms:W3CDTF">2020-03-08T14:13:43Z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2052-1.9.1.2994</vt:lpwstr>
  </property>
</Properties>
</file>